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タイトルテキストの書式を編集するにはクリックします。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アウトラインテキストの書式を編集するにはクリックします。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2レベル目のアウトライン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3レベル目のアウトライン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4レベル目のアウトライン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5レベル目のアウトライン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6レベル目のアウトライン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7レベル目のアウトライン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57200" y="274680"/>
            <a:ext cx="8227080" cy="1856520"/>
          </a:xfrm>
          <a:prstGeom prst="rect">
            <a:avLst/>
          </a:prstGeom>
          <a:solidFill>
            <a:srgbClr val="4F6228"/>
          </a:solidFill>
          <a:ln w="255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b="1" strike="noStrike" spc="-1" dirty="0" smtClean="0">
                <a:solidFill>
                  <a:srgbClr val="F9F3DD"/>
                </a:solidFill>
                <a:latin typeface="Calibri"/>
                <a:ea typeface="DejaVu Sans"/>
              </a:rPr>
              <a:t>India </a:t>
            </a:r>
            <a:r>
              <a:rPr lang="en-US" b="1" strike="noStrike" spc="-1" dirty="0">
                <a:solidFill>
                  <a:srgbClr val="F9F3DD"/>
                </a:solidFill>
                <a:latin typeface="Calibri"/>
                <a:ea typeface="DejaVu Sans"/>
              </a:rPr>
              <a:t>Emerges as the Most </a:t>
            </a:r>
            <a:r>
              <a:rPr lang="en-US" b="1" strike="noStrike" spc="-1" dirty="0" err="1">
                <a:solidFill>
                  <a:srgbClr val="F9F3DD"/>
                </a:solidFill>
                <a:latin typeface="Calibri"/>
                <a:ea typeface="DejaVu Sans"/>
              </a:rPr>
              <a:t>Favourable</a:t>
            </a:r>
            <a:r>
              <a:rPr lang="en-US" b="1" strike="noStrike" spc="-1" dirty="0">
                <a:solidFill>
                  <a:srgbClr val="F9F3DD"/>
                </a:solidFill>
                <a:latin typeface="Calibri"/>
                <a:ea typeface="DejaVu Sans"/>
              </a:rPr>
              <a:t> Investment Destination Even in a Pandemic </a:t>
            </a:r>
            <a:endParaRPr lang="en-US" b="1" strike="noStrike" spc="-1" dirty="0" smtClean="0">
              <a:solidFill>
                <a:srgbClr val="F9F3DD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en-US" b="1" strike="noStrike" spc="-1" dirty="0" smtClean="0">
                <a:solidFill>
                  <a:srgbClr val="FFFFFF"/>
                </a:solidFill>
                <a:latin typeface="Calibri"/>
                <a:ea typeface="DejaVu Sans"/>
              </a:rPr>
              <a:t>Recent </a:t>
            </a:r>
            <a:r>
              <a:rPr lang="en-US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Investments (April-July, 2020)</a:t>
            </a:r>
            <a:r>
              <a:rPr lang="en-US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n-US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t/>
            </a:r>
            <a:br/>
            <a:r>
              <a:rPr lang="en-US" sz="1800" b="1" strike="noStrike" spc="-1" dirty="0" err="1">
                <a:solidFill>
                  <a:schemeClr val="bg1"/>
                </a:solidFill>
                <a:latin typeface="Calibri"/>
                <a:ea typeface="VL Gothic"/>
              </a:rPr>
              <a:t>新型コロナウイルス感染症の世界的流行にもかかわらず、インドは最も好まれる投資先となっている</a:t>
            </a:r>
            <a:r>
              <a:rPr b="1">
                <a:solidFill>
                  <a:schemeClr val="bg1"/>
                </a:solidFill>
              </a:rPr>
              <a:t/>
            </a:r>
            <a:br>
              <a:rPr b="1">
                <a:solidFill>
                  <a:schemeClr val="bg1"/>
                </a:solidFill>
              </a:rPr>
            </a:br>
            <a:r>
              <a:rPr lang="en-US" sz="1800" b="1" strike="noStrike" spc="-1" dirty="0" err="1">
                <a:solidFill>
                  <a:schemeClr val="bg1"/>
                </a:solidFill>
                <a:latin typeface="Calibri"/>
                <a:ea typeface="VL Gothic"/>
              </a:rPr>
              <a:t>最近の投資案件</a:t>
            </a:r>
            <a:r>
              <a:rPr lang="en-US" sz="1800" b="1" strike="noStrike" spc="-1" dirty="0">
                <a:solidFill>
                  <a:schemeClr val="bg1"/>
                </a:solidFill>
                <a:latin typeface="Calibri"/>
                <a:ea typeface="VL Gothic"/>
              </a:rPr>
              <a:t> (2020</a:t>
            </a:r>
            <a:r>
              <a:rPr lang="en-US" sz="1800" b="1" strike="noStrike" spc="-1" dirty="0">
                <a:solidFill>
                  <a:schemeClr val="bg1"/>
                </a:solidFill>
                <a:latin typeface="VL Gothic"/>
                <a:ea typeface="VL Gothic"/>
              </a:rPr>
              <a:t>年</a:t>
            </a:r>
            <a:r>
              <a:rPr lang="en-US" sz="1800" b="1" strike="noStrike" spc="-1" dirty="0">
                <a:solidFill>
                  <a:schemeClr val="bg1"/>
                </a:solidFill>
                <a:latin typeface="Calibri"/>
                <a:ea typeface="VL Gothic"/>
              </a:rPr>
              <a:t>4</a:t>
            </a:r>
            <a:r>
              <a:rPr lang="en-US" sz="1800" b="1" strike="noStrike" spc="-1" dirty="0">
                <a:solidFill>
                  <a:schemeClr val="bg1"/>
                </a:solidFill>
                <a:latin typeface="VL Gothic"/>
                <a:ea typeface="VL Gothic"/>
              </a:rPr>
              <a:t>月‐</a:t>
            </a:r>
            <a:r>
              <a:rPr lang="en-US" sz="1800" b="1" strike="noStrike" spc="-1" dirty="0">
                <a:solidFill>
                  <a:schemeClr val="bg1"/>
                </a:solidFill>
                <a:latin typeface="Calibri"/>
                <a:ea typeface="VL Gothic"/>
              </a:rPr>
              <a:t>7</a:t>
            </a:r>
            <a:r>
              <a:rPr lang="en-US" sz="1800" b="1" strike="noStrike" spc="-1" dirty="0">
                <a:solidFill>
                  <a:schemeClr val="bg1"/>
                </a:solidFill>
                <a:latin typeface="VL Gothic"/>
                <a:ea typeface="VL Gothic"/>
              </a:rPr>
              <a:t>月</a:t>
            </a:r>
            <a:r>
              <a:rPr lang="en-US" sz="1800" b="1" strike="noStrike" spc="-1" dirty="0">
                <a:solidFill>
                  <a:schemeClr val="bg1"/>
                </a:solidFill>
                <a:latin typeface="Calibri"/>
                <a:ea typeface="VL Gothic"/>
              </a:rPr>
              <a:t>)</a:t>
            </a:r>
            <a:endParaRPr lang="en-US" sz="1800" b="1" strike="noStrike" spc="-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39" name="Table 2"/>
          <p:cNvGraphicFramePr/>
          <p:nvPr/>
        </p:nvGraphicFramePr>
        <p:xfrm>
          <a:off x="457200" y="2209680"/>
          <a:ext cx="8229600" cy="434304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84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Google </a:t>
                      </a:r>
                      <a:endParaRPr lang="en-US" sz="1600" b="1" strike="noStrike" spc="-1" dirty="0" smtClean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–Google </a:t>
                      </a:r>
                      <a:endParaRPr lang="en-US" sz="16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 USD 10 </a:t>
                      </a:r>
                      <a:r>
                        <a:rPr lang="en-US" sz="1600" b="1" strike="noStrike" spc="-1" dirty="0" smtClean="0">
                          <a:solidFill>
                            <a:srgbClr val="FFFFFF"/>
                          </a:solidFill>
                          <a:latin typeface="Calibri"/>
                        </a:rPr>
                        <a:t>billion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– 100億ドル</a:t>
                      </a:r>
                      <a:endParaRPr lang="en-US" sz="16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</a:tr>
              <a:tr h="84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Walmart</a:t>
                      </a:r>
                      <a:endParaRPr lang="en-US" sz="1600" b="1" strike="noStrike" spc="-1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 </a:t>
                      </a: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Walmart</a:t>
                      </a:r>
                      <a:endParaRPr lang="en-US" sz="16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6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USD 1.2 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billion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–12億ドル</a:t>
                      </a:r>
                      <a:endParaRPr lang="en-US" sz="16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9694"/>
                    </a:solidFill>
                  </a:tcPr>
                </a:tc>
              </a:tr>
              <a:tr h="948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Foxconn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6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(Apple Inc. Supplier)</a:t>
                      </a:r>
                      <a:endParaRPr lang="en-US" sz="16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Foxconn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Appleの部品供給企業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US" sz="16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USD 1 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billion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–10億ドル</a:t>
                      </a:r>
                      <a:endParaRPr lang="en-US" sz="16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84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Facebook</a:t>
                      </a:r>
                      <a:endParaRPr lang="en-US" sz="1600" b="1" strike="noStrike" spc="-1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Facebook</a:t>
                      </a:r>
                      <a:endParaRPr lang="en-US" sz="16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USD 5.7 billion</a:t>
                      </a:r>
                      <a:endParaRPr lang="en-US" sz="12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 </a:t>
                      </a:r>
                      <a:r>
                        <a:rPr lang="en-US" sz="12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世界最大のSNS企業</a:t>
                      </a: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。インド、リライアンスグループのジオプラットフォーム社に57億ドルを投資。</a:t>
                      </a:r>
                      <a:r>
                        <a:rPr lang="en-US" sz="12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同社の対外事業者投資額としてはこれまでで最大額</a:t>
                      </a: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。</a:t>
                      </a:r>
                      <a:endParaRPr lang="en-US" sz="12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8EB4E3"/>
                    </a:solidFill>
                  </a:tcPr>
                </a:tc>
              </a:tr>
              <a:tr h="849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Qualcomm 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Ventures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 Qualcomm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Ventures</a:t>
                      </a:r>
                      <a:endParaRPr lang="en-US" sz="16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6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USD 97 million</a:t>
                      </a:r>
                      <a:endParaRPr lang="en-US" sz="16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–9700万ドル</a:t>
                      </a:r>
                      <a:endParaRPr lang="en-US" sz="16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48A5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410760" y="229320"/>
            <a:ext cx="8227080" cy="1856520"/>
          </a:xfrm>
          <a:prstGeom prst="rect">
            <a:avLst/>
          </a:prstGeom>
          <a:solidFill>
            <a:srgbClr val="4F6228"/>
          </a:solidFill>
          <a:ln w="255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b="1" spc="-1" dirty="0">
                <a:solidFill>
                  <a:srgbClr val="F9F3DD"/>
                </a:solidFill>
                <a:latin typeface="Calibri"/>
              </a:rPr>
              <a:t>India Emerges as the Most </a:t>
            </a:r>
            <a:r>
              <a:rPr lang="en-US" b="1" spc="-1" dirty="0" err="1">
                <a:solidFill>
                  <a:srgbClr val="F9F3DD"/>
                </a:solidFill>
                <a:latin typeface="Calibri"/>
              </a:rPr>
              <a:t>Favourable</a:t>
            </a:r>
            <a:r>
              <a:rPr lang="en-US" b="1" spc="-1" dirty="0">
                <a:solidFill>
                  <a:srgbClr val="F9F3DD"/>
                </a:solidFill>
                <a:latin typeface="Calibri"/>
              </a:rPr>
              <a:t> Investment Destination Even in a Pandemic </a:t>
            </a:r>
          </a:p>
          <a:p>
            <a:pPr algn="ctr">
              <a:lnSpc>
                <a:spcPct val="100000"/>
              </a:lnSpc>
            </a:pPr>
            <a:r>
              <a:rPr lang="en-US" b="1" spc="-1" dirty="0">
                <a:solidFill>
                  <a:srgbClr val="FFFFFF"/>
                </a:solidFill>
                <a:latin typeface="Calibri"/>
              </a:rPr>
              <a:t>Recent Investments (April-July, 2020)</a:t>
            </a:r>
            <a:r>
              <a:rPr lang="en-US" b="1" spc="-1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ja-JP" altLang="en-US" b="1" spc="-1">
                <a:solidFill>
                  <a:schemeClr val="bg1"/>
                </a:solidFill>
                <a:latin typeface="Calibri"/>
                <a:ea typeface="VL Gothic"/>
              </a:rPr>
              <a:t>新型コロナウイルス感染症の世界的流行にもかかわらず、インドは最も好まれる投資先となっている</a:t>
            </a:r>
            <a:r>
              <a:rPr lang="ja-JP" altLang="en-US" b="1" smtClean="0">
                <a:solidFill>
                  <a:schemeClr val="bg1"/>
                </a:solidFill>
              </a:rPr>
              <a:t/>
            </a:r>
            <a:br>
              <a:rPr lang="ja-JP" altLang="en-US" b="1" smtClean="0">
                <a:solidFill>
                  <a:schemeClr val="bg1"/>
                </a:solidFill>
              </a:rPr>
            </a:br>
            <a:r>
              <a:rPr lang="ja-JP" altLang="en-US" b="1" spc="-1">
                <a:solidFill>
                  <a:schemeClr val="bg1"/>
                </a:solidFill>
                <a:latin typeface="Calibri"/>
                <a:ea typeface="VL Gothic"/>
              </a:rPr>
              <a:t>最近の投資案件 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(2020</a:t>
            </a:r>
            <a:r>
              <a:rPr lang="ja-JP" altLang="en-US" b="1" spc="-1">
                <a:solidFill>
                  <a:schemeClr val="bg1"/>
                </a:solidFill>
                <a:latin typeface="VL Gothic"/>
                <a:ea typeface="VL Gothic"/>
              </a:rPr>
              <a:t>年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4</a:t>
            </a:r>
            <a:r>
              <a:rPr lang="ja-JP" altLang="en-US" b="1" spc="-1">
                <a:solidFill>
                  <a:schemeClr val="bg1"/>
                </a:solidFill>
                <a:latin typeface="VL Gothic"/>
                <a:ea typeface="VL Gothic"/>
              </a:rPr>
              <a:t>月</a:t>
            </a:r>
            <a:r>
              <a:rPr lang="en-US" altLang="ja-JP" b="1" spc="-1" dirty="0">
                <a:solidFill>
                  <a:schemeClr val="bg1"/>
                </a:solidFill>
                <a:latin typeface="VL Gothic"/>
                <a:ea typeface="VL Gothic"/>
              </a:rPr>
              <a:t>‐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7</a:t>
            </a:r>
            <a:r>
              <a:rPr lang="ja-JP" altLang="en-US" b="1" spc="-1">
                <a:solidFill>
                  <a:schemeClr val="bg1"/>
                </a:solidFill>
                <a:latin typeface="VL Gothic"/>
                <a:ea typeface="VL Gothic"/>
              </a:rPr>
              <a:t>月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)</a:t>
            </a:r>
            <a:endParaRPr lang="ja-JP" altLang="en-US" b="1" spc="-1" dirty="0">
              <a:solidFill>
                <a:schemeClr val="bg1"/>
              </a:solidFill>
            </a:endParaRPr>
          </a:p>
        </p:txBody>
      </p:sp>
      <p:graphicFrame>
        <p:nvGraphicFramePr>
          <p:cNvPr id="41" name="Table 2"/>
          <p:cNvGraphicFramePr/>
          <p:nvPr/>
        </p:nvGraphicFramePr>
        <p:xfrm>
          <a:off x="457200" y="2209680"/>
          <a:ext cx="8229600" cy="42667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85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We Work </a:t>
                      </a:r>
                      <a:r>
                        <a:rPr lang="en-US" sz="1600" b="1" strike="noStrike" spc="-1" dirty="0" smtClean="0">
                          <a:solidFill>
                            <a:srgbClr val="FFFFFF"/>
                          </a:solidFill>
                          <a:latin typeface="Calibri"/>
                        </a:rPr>
                        <a:t>Global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–We Work Global</a:t>
                      </a:r>
                      <a:endParaRPr lang="en-US" sz="16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USD 100 million</a:t>
                      </a:r>
                      <a:endParaRPr lang="en-US" sz="16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FFFFFF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 – 1億ドル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</a:tr>
              <a:tr h="85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Hitachi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日立</a:t>
                      </a:r>
                      <a:endParaRPr lang="en-US" sz="16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USD 15.9 million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投資額 – 1590万ドル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99694"/>
                    </a:solidFill>
                  </a:tcPr>
                </a:tc>
              </a:tr>
              <a:tr h="85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Kia 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Motors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–Kia Motors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USD 54 million</a:t>
                      </a:r>
                      <a:endParaRPr lang="en-US" sz="16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 5400万ドル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58ED5"/>
                    </a:solidFill>
                  </a:tcPr>
                </a:tc>
              </a:tr>
              <a:tr h="85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PIF (Saudi Arabia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latin typeface="Arial"/>
                        </a:rPr>
                        <a:t> </a:t>
                      </a: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サウジアラビアのパブリック・インベストメント・</a:t>
                      </a: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ファンド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( PIF)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USD 1.6 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billion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–16億ドル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8EB4E3"/>
                    </a:solidFill>
                  </a:tcPr>
                </a:tc>
              </a:tr>
              <a:tr h="853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Thomson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–Thomson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USD 142.8 million</a:t>
                      </a:r>
                      <a:endParaRPr lang="en-US" sz="16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 1億4280万ドル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285720" y="-24"/>
            <a:ext cx="8572560" cy="1856520"/>
          </a:xfrm>
          <a:prstGeom prst="rect">
            <a:avLst/>
          </a:prstGeom>
          <a:solidFill>
            <a:srgbClr val="4F6228"/>
          </a:solidFill>
          <a:ln w="255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b="1" spc="-1" dirty="0">
                <a:solidFill>
                  <a:srgbClr val="F9F3DD"/>
                </a:solidFill>
                <a:latin typeface="Calibri"/>
              </a:rPr>
              <a:t>India Emerges as the Most </a:t>
            </a:r>
            <a:r>
              <a:rPr lang="en-US" b="1" spc="-1" dirty="0" err="1">
                <a:solidFill>
                  <a:srgbClr val="F9F3DD"/>
                </a:solidFill>
                <a:latin typeface="Calibri"/>
              </a:rPr>
              <a:t>Favourable</a:t>
            </a:r>
            <a:r>
              <a:rPr lang="en-US" b="1" spc="-1" dirty="0">
                <a:solidFill>
                  <a:srgbClr val="F9F3DD"/>
                </a:solidFill>
                <a:latin typeface="Calibri"/>
              </a:rPr>
              <a:t> Investment Destination Even in a Pandemic </a:t>
            </a:r>
          </a:p>
          <a:p>
            <a:pPr algn="ctr">
              <a:lnSpc>
                <a:spcPct val="100000"/>
              </a:lnSpc>
            </a:pPr>
            <a:r>
              <a:rPr lang="en-US" b="1" spc="-1" dirty="0">
                <a:solidFill>
                  <a:srgbClr val="FFFFFF"/>
                </a:solidFill>
                <a:latin typeface="Calibri"/>
              </a:rPr>
              <a:t>Recent Investments (April-July, 2020)</a:t>
            </a:r>
            <a:r>
              <a:rPr lang="en-US" b="1" spc="-1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ja-JP" altLang="en-US" b="1" spc="-1">
                <a:solidFill>
                  <a:schemeClr val="bg1"/>
                </a:solidFill>
                <a:latin typeface="Calibri"/>
                <a:ea typeface="VL Gothic"/>
              </a:rPr>
              <a:t>新型コロナウイルス感染症の世界的流行にもかかわらず、インドは最も好まれる投資先となっている</a:t>
            </a:r>
            <a:r>
              <a:rPr lang="ja-JP" altLang="en-US" b="1" smtClean="0">
                <a:solidFill>
                  <a:schemeClr val="bg1"/>
                </a:solidFill>
              </a:rPr>
              <a:t/>
            </a:r>
            <a:br>
              <a:rPr lang="ja-JP" altLang="en-US" b="1" smtClean="0">
                <a:solidFill>
                  <a:schemeClr val="bg1"/>
                </a:solidFill>
              </a:rPr>
            </a:br>
            <a:r>
              <a:rPr lang="ja-JP" altLang="en-US" b="1" spc="-1">
                <a:solidFill>
                  <a:schemeClr val="bg1"/>
                </a:solidFill>
                <a:latin typeface="Calibri"/>
                <a:ea typeface="VL Gothic"/>
              </a:rPr>
              <a:t>最近の投資案件 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(2020</a:t>
            </a:r>
            <a:r>
              <a:rPr lang="ja-JP" altLang="en-US" b="1" spc="-1">
                <a:solidFill>
                  <a:schemeClr val="bg1"/>
                </a:solidFill>
                <a:latin typeface="VL Gothic"/>
                <a:ea typeface="VL Gothic"/>
              </a:rPr>
              <a:t>年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4</a:t>
            </a:r>
            <a:r>
              <a:rPr lang="ja-JP" altLang="en-US" b="1" spc="-1">
                <a:solidFill>
                  <a:schemeClr val="bg1"/>
                </a:solidFill>
                <a:latin typeface="VL Gothic"/>
                <a:ea typeface="VL Gothic"/>
              </a:rPr>
              <a:t>月</a:t>
            </a:r>
            <a:r>
              <a:rPr lang="en-US" altLang="ja-JP" b="1" spc="-1" dirty="0">
                <a:solidFill>
                  <a:schemeClr val="bg1"/>
                </a:solidFill>
                <a:latin typeface="VL Gothic"/>
                <a:ea typeface="VL Gothic"/>
              </a:rPr>
              <a:t>‐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7</a:t>
            </a:r>
            <a:r>
              <a:rPr lang="ja-JP" altLang="en-US" b="1" spc="-1">
                <a:solidFill>
                  <a:schemeClr val="bg1"/>
                </a:solidFill>
                <a:latin typeface="VL Gothic"/>
                <a:ea typeface="VL Gothic"/>
              </a:rPr>
              <a:t>月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)</a:t>
            </a:r>
            <a:endParaRPr lang="ja-JP" altLang="en-US" b="1" spc="-1" dirty="0">
              <a:solidFill>
                <a:schemeClr val="bg1"/>
              </a:solidFill>
            </a:endParaRPr>
          </a:p>
        </p:txBody>
      </p:sp>
      <p:graphicFrame>
        <p:nvGraphicFramePr>
          <p:cNvPr id="43" name="Table 2"/>
          <p:cNvGraphicFramePr/>
          <p:nvPr/>
        </p:nvGraphicFramePr>
        <p:xfrm>
          <a:off x="214282" y="1928802"/>
          <a:ext cx="8715436" cy="4393882"/>
        </p:xfrm>
        <a:graphic>
          <a:graphicData uri="http://schemas.openxmlformats.org/drawingml/2006/table">
            <a:tbl>
              <a:tblPr/>
              <a:tblGrid>
                <a:gridCol w="8715436"/>
              </a:tblGrid>
              <a:tr h="14396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Hyundai </a:t>
                      </a: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Calibri"/>
                        </a:rPr>
                        <a:t>Mobis</a:t>
                      </a:r>
                      <a:r>
                        <a:rPr lang="en-US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 (expands its technical centre in India)</a:t>
                      </a:r>
                      <a:endParaRPr lang="en-US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 – </a:t>
                      </a: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Calibri"/>
                        </a:rPr>
                        <a:t>現代モービス</a:t>
                      </a:r>
                      <a:endParaRPr lang="en-US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 – </a:t>
                      </a: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Calibri"/>
                        </a:rPr>
                        <a:t>現代モービス社は、未来の自動車用ソフトウェア開発に向け、同社がインド国内に持つ技術センターを拡大する</a:t>
                      </a:r>
                      <a:r>
                        <a:rPr lang="en-US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。</a:t>
                      </a: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Calibri"/>
                        </a:rPr>
                        <a:t>技術センターの拡大を通じ、同社はインド国内における研究開発活動、特に自動運転車向けソフトウェア開発を強化する</a:t>
                      </a:r>
                      <a:r>
                        <a:rPr lang="en-US" sz="1500" b="1" strike="noStrike" spc="-1" dirty="0" smtClean="0">
                          <a:solidFill>
                            <a:srgbClr val="FFFFFF"/>
                          </a:solidFill>
                          <a:latin typeface="Calibri"/>
                        </a:rPr>
                        <a:t>。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</a:tr>
              <a:tr h="1664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SGS  (opens first accreditation testing lab in India)</a:t>
                      </a:r>
                      <a:endParaRPr lang="en-US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5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 SGS </a:t>
                      </a:r>
                      <a:endParaRPr lang="en-US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5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</a:t>
                      </a:r>
                      <a:r>
                        <a:rPr lang="en-US" sz="15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SGS社はAmazon社が信頼を置くパートナー企業</a:t>
                      </a:r>
                      <a:r>
                        <a:rPr lang="en-US" sz="15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。</a:t>
                      </a:r>
                      <a:r>
                        <a:rPr lang="en-US" sz="15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高品質な梱包サービスを提供し、世界で最も優れた検査、検証、試験そして認証を行う企業の一つ</a:t>
                      </a:r>
                      <a:r>
                        <a:rPr lang="en-US" sz="15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。同社は、インドに初の認定試験所を開設したほか、フランス・ボルドー地方のセスタス、アメリカのアップルトン等、世界各地にも試験所を開設している</a:t>
                      </a:r>
                      <a:r>
                        <a:rPr lang="en-US" sz="15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。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694"/>
                    </a:solidFill>
                  </a:tcPr>
                </a:tc>
              </a:tr>
              <a:tr h="12896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Tsuzuki (to setup manufacturing unit in RMET Haryana)</a:t>
                      </a:r>
                      <a:endParaRPr lang="en-US" sz="2000" b="0" strike="noStrike" spc="-1" dirty="0" smtClean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4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</a:t>
                      </a:r>
                      <a:r>
                        <a:rPr lang="en-US" sz="15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Tsuzuki</a:t>
                      </a:r>
                      <a:endParaRPr lang="en-US" sz="1500" b="0" strike="noStrike" spc="-1" dirty="0" smtClean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5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 </a:t>
                      </a:r>
                      <a:r>
                        <a:rPr lang="en-US" sz="15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同社は日本を代表する電子機器企業の一つ</a:t>
                      </a:r>
                      <a:r>
                        <a:rPr lang="en-US" sz="15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。</a:t>
                      </a:r>
                      <a:r>
                        <a:rPr lang="en-US" sz="15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リライアンス社がインドのハリヤナ州ジャジジャールに新設したモデル・エコノミック・タウンシップに新工場を開設</a:t>
                      </a:r>
                      <a:r>
                        <a:rPr lang="en-US" sz="15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。</a:t>
                      </a:r>
                      <a:endParaRPr lang="en-US" sz="1500" b="0" strike="noStrike" spc="-1" dirty="0" smtClean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3"/>
          <p:cNvSpPr/>
          <p:nvPr/>
        </p:nvSpPr>
        <p:spPr>
          <a:xfrm>
            <a:off x="214282" y="71414"/>
            <a:ext cx="8715436" cy="1928826"/>
          </a:xfrm>
          <a:prstGeom prst="rect">
            <a:avLst/>
          </a:prstGeom>
          <a:solidFill>
            <a:srgbClr val="4F6228"/>
          </a:solidFill>
          <a:ln w="2556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b="1" spc="-1" dirty="0">
                <a:solidFill>
                  <a:srgbClr val="F9F3DD"/>
                </a:solidFill>
                <a:latin typeface="Calibri"/>
              </a:rPr>
              <a:t>India Emerges as the Most </a:t>
            </a:r>
            <a:r>
              <a:rPr lang="en-US" b="1" spc="-1" dirty="0" err="1">
                <a:solidFill>
                  <a:srgbClr val="F9F3DD"/>
                </a:solidFill>
                <a:latin typeface="Calibri"/>
              </a:rPr>
              <a:t>Favourable</a:t>
            </a:r>
            <a:r>
              <a:rPr lang="en-US" b="1" spc="-1" dirty="0">
                <a:solidFill>
                  <a:srgbClr val="F9F3DD"/>
                </a:solidFill>
                <a:latin typeface="Calibri"/>
              </a:rPr>
              <a:t> Investment Destination Even in a Pandemic </a:t>
            </a:r>
          </a:p>
          <a:p>
            <a:pPr algn="ctr">
              <a:lnSpc>
                <a:spcPct val="100000"/>
              </a:lnSpc>
            </a:pPr>
            <a:r>
              <a:rPr lang="en-US" b="1" spc="-1" dirty="0">
                <a:solidFill>
                  <a:srgbClr val="FFFFFF"/>
                </a:solidFill>
                <a:latin typeface="Calibri"/>
              </a:rPr>
              <a:t>Recent Investments (April-July, 2020)</a:t>
            </a:r>
            <a:r>
              <a:rPr lang="en-US" b="1" spc="-1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ja-JP" altLang="en-US" b="1" spc="-1">
                <a:solidFill>
                  <a:schemeClr val="bg1"/>
                </a:solidFill>
                <a:latin typeface="Calibri"/>
                <a:ea typeface="VL Gothic"/>
              </a:rPr>
              <a:t>新型コロナウイルス感染症の世界的流行にもかかわらず、インドは最も好まれる投資先となっている</a:t>
            </a:r>
            <a:r>
              <a:rPr lang="ja-JP" altLang="en-US" b="1" smtClean="0">
                <a:solidFill>
                  <a:schemeClr val="bg1"/>
                </a:solidFill>
              </a:rPr>
              <a:t/>
            </a:r>
            <a:br>
              <a:rPr lang="ja-JP" altLang="en-US" b="1" smtClean="0">
                <a:solidFill>
                  <a:schemeClr val="bg1"/>
                </a:solidFill>
              </a:rPr>
            </a:br>
            <a:r>
              <a:rPr lang="ja-JP" altLang="en-US" b="1" spc="-1">
                <a:solidFill>
                  <a:schemeClr val="bg1"/>
                </a:solidFill>
                <a:latin typeface="Calibri"/>
                <a:ea typeface="VL Gothic"/>
              </a:rPr>
              <a:t>最近の投資案件 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(2020</a:t>
            </a:r>
            <a:r>
              <a:rPr lang="ja-JP" altLang="en-US" b="1" spc="-1">
                <a:solidFill>
                  <a:schemeClr val="bg1"/>
                </a:solidFill>
                <a:latin typeface="VL Gothic"/>
                <a:ea typeface="VL Gothic"/>
              </a:rPr>
              <a:t>年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4</a:t>
            </a:r>
            <a:r>
              <a:rPr lang="ja-JP" altLang="en-US" b="1" spc="-1">
                <a:solidFill>
                  <a:schemeClr val="bg1"/>
                </a:solidFill>
                <a:latin typeface="VL Gothic"/>
                <a:ea typeface="VL Gothic"/>
              </a:rPr>
              <a:t>月</a:t>
            </a:r>
            <a:r>
              <a:rPr lang="en-US" altLang="ja-JP" b="1" spc="-1" dirty="0">
                <a:solidFill>
                  <a:schemeClr val="bg1"/>
                </a:solidFill>
                <a:latin typeface="VL Gothic"/>
                <a:ea typeface="VL Gothic"/>
              </a:rPr>
              <a:t>‐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7</a:t>
            </a:r>
            <a:r>
              <a:rPr lang="ja-JP" altLang="en-US" b="1" spc="-1">
                <a:solidFill>
                  <a:schemeClr val="bg1"/>
                </a:solidFill>
                <a:latin typeface="VL Gothic"/>
                <a:ea typeface="VL Gothic"/>
              </a:rPr>
              <a:t>月</a:t>
            </a:r>
            <a:r>
              <a:rPr lang="en-US" altLang="ja-JP" b="1" spc="-1" dirty="0">
                <a:solidFill>
                  <a:schemeClr val="bg1"/>
                </a:solidFill>
                <a:latin typeface="Calibri"/>
                <a:ea typeface="VL Gothic"/>
              </a:rPr>
              <a:t>)</a:t>
            </a:r>
            <a:endParaRPr lang="ja-JP" altLang="en-US" b="1" spc="-1" dirty="0">
              <a:solidFill>
                <a:schemeClr val="bg1"/>
              </a:solidFill>
            </a:endParaRPr>
          </a:p>
        </p:txBody>
      </p:sp>
      <p:graphicFrame>
        <p:nvGraphicFramePr>
          <p:cNvPr id="47" name="Table 4"/>
          <p:cNvGraphicFramePr/>
          <p:nvPr/>
        </p:nvGraphicFramePr>
        <p:xfrm>
          <a:off x="214282" y="2000240"/>
          <a:ext cx="8715436" cy="4175760"/>
        </p:xfrm>
        <a:graphic>
          <a:graphicData uri="http://schemas.openxmlformats.org/drawingml/2006/table">
            <a:tbl>
              <a:tblPr/>
              <a:tblGrid>
                <a:gridCol w="8715436"/>
              </a:tblGrid>
              <a:tr h="740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Axtria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(opens first delivery centre in South India)</a:t>
                      </a:r>
                      <a:endParaRPr lang="en-US" sz="16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Axtria</a:t>
                      </a:r>
                      <a:endParaRPr lang="en-US" sz="1600" b="1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Axtria社は生命科学ビジネス向けのクラウドソフトウェアやデータ解析分野で世界を牽引する企業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。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同社はインド国内事業の拡大を計画しており、南インドに初の配送センターを開設している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。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ビッグデータ分析やクラウドソフトウェア大手である同社は、同社サービスに対する国内需要の拡大を受け、新たな雇用を創出している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。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40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0000"/>
                          </a:solidFill>
                          <a:latin typeface="Calibri"/>
                        </a:rPr>
                        <a:t>F5 (Started first centre in India)</a:t>
                      </a:r>
                      <a:endParaRPr lang="en-US" sz="16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–f5</a:t>
                      </a:r>
                      <a:endParaRPr lang="en-US" sz="16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 f5社は、アプリベースのプラットフォームに対するソリューションを提供している企業。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同社初のセンターをインド国内に開設する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。</a:t>
                      </a: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同社はシドニーやオーストラリア、香港等で事業を成功させており、今回、初めてインドに拠点を設ける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。	</a:t>
                      </a:r>
                      <a:endParaRPr lang="en-US" sz="1600" b="1" strike="noStrike" spc="-1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40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Samsung : Started manufacturing </a:t>
                      </a: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smartwatches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 India</a:t>
                      </a:r>
                      <a:endParaRPr lang="en-US" sz="1600" b="0" strike="noStrike" spc="-1" dirty="0" smtClean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企業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 Samsung</a:t>
                      </a:r>
                      <a:endParaRPr lang="en-US" sz="1600" b="0" strike="noStrike" spc="-1" dirty="0" smtClean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投資額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</a:t>
                      </a: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 韓国を代表する大企業である同社は、同社のスマートウォッチ製品、全18機種のインド国内生産を開始した。同社は最大スマートフォン製造拠点をノイダに持ち、4G接続が可能な新しいスマートウォッチ製品もインド国内で製造されることになる。</a:t>
                      </a:r>
                      <a:endParaRPr lang="en-US" sz="1600" b="0" strike="noStrike" spc="-1" dirty="0" smtClean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403</Words>
  <Application>LibreOffice/6.0.7.3.0$Linux_X86_64 LibreOffice_project/00$Build-3</Application>
  <PresentationFormat>On-screen Show (4:3)</PresentationFormat>
  <Paragraphs>71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Emerges as the Most Favourable Investment Destination Even in a Pandemic Recent Investments (April-July, 2020)</dc:title>
  <dc:creator>Administrator</dc:creator>
  <cp:lastModifiedBy>hp</cp:lastModifiedBy>
  <cp:revision>28</cp:revision>
  <dcterms:created xsi:type="dcterms:W3CDTF">2006-08-16T00:00:00Z</dcterms:created>
  <dcterms:modified xsi:type="dcterms:W3CDTF">2020-07-18T05:42:00Z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