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126" initials="s" lastIdx="10" clrIdx="0"/>
  <p:cmAuthor id="1" name="福島 明" initials="福島" lastIdx="1" clrIdx="1">
    <p:extLst>
      <p:ext uri="{19B8F6BF-5375-455C-9EA6-DF929625EA0E}">
        <p15:presenceInfo xmlns:p15="http://schemas.microsoft.com/office/powerpoint/2012/main" userId="S-1-5-21-448539723-776561741-725345543-197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E24C"/>
    <a:srgbClr val="FFFFCC"/>
    <a:srgbClr val="F33946"/>
    <a:srgbClr val="F6646E"/>
    <a:srgbClr val="FFCC99"/>
    <a:srgbClr val="FF9999"/>
    <a:srgbClr val="FFCCCC"/>
    <a:srgbClr val="6FEB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12" autoAdjust="0"/>
    <p:restoredTop sz="94660"/>
  </p:normalViewPr>
  <p:slideViewPr>
    <p:cSldViewPr>
      <p:cViewPr>
        <p:scale>
          <a:sx n="98" d="100"/>
          <a:sy n="98" d="100"/>
        </p:scale>
        <p:origin x="1800" y="-121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545" tIns="45772" rIns="91545" bIns="4577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545" tIns="45772" rIns="91545" bIns="45772" rtlCol="0"/>
          <a:lstStyle>
            <a:lvl1pPr algn="r" eaLnBrk="1" fontAlgn="auto" hangingPunct="1">
              <a:spcBef>
                <a:spcPts val="0"/>
              </a:spcBef>
              <a:spcAft>
                <a:spcPts val="0"/>
              </a:spcAft>
              <a:defRPr sz="1200">
                <a:latin typeface="+mn-lt"/>
                <a:ea typeface="+mn-ea"/>
              </a:defRPr>
            </a:lvl1pPr>
          </a:lstStyle>
          <a:p>
            <a:pPr>
              <a:defRPr/>
            </a:pPr>
            <a:fld id="{8B16A2CA-CCC3-4FAF-9646-D88CC50C1FB7}" type="datetimeFigureOut">
              <a:rPr lang="ja-JP" altLang="en-US"/>
              <a:pPr>
                <a:defRPr/>
              </a:pPr>
              <a:t>2016/12/13</a:t>
            </a:fld>
            <a:endParaRPr lang="ja-JP" altLang="en-US"/>
          </a:p>
        </p:txBody>
      </p:sp>
      <p:sp>
        <p:nvSpPr>
          <p:cNvPr id="4" name="スライド イメージ プレースホルダー 3"/>
          <p:cNvSpPr>
            <a:spLocks noGrp="1" noRot="1" noChangeAspect="1"/>
          </p:cNvSpPr>
          <p:nvPr>
            <p:ph type="sldImg" idx="2"/>
          </p:nvPr>
        </p:nvSpPr>
        <p:spPr>
          <a:xfrm>
            <a:off x="2006600" y="746125"/>
            <a:ext cx="2794000" cy="3727450"/>
          </a:xfrm>
          <a:prstGeom prst="rect">
            <a:avLst/>
          </a:prstGeom>
          <a:noFill/>
          <a:ln w="12700">
            <a:solidFill>
              <a:prstClr val="black"/>
            </a:solidFill>
          </a:ln>
        </p:spPr>
        <p:txBody>
          <a:bodyPr vert="horz" lIns="91545" tIns="45772" rIns="91545" bIns="45772"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545" tIns="45772" rIns="91545" bIns="4577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545" tIns="45772" rIns="91545" bIns="4577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1545" tIns="45772" rIns="91545" bIns="45772" numCol="1" anchor="b" anchorCtr="0" compatLnSpc="1">
            <a:prstTxWarp prst="textNoShape">
              <a:avLst/>
            </a:prstTxWarp>
          </a:bodyPr>
          <a:lstStyle>
            <a:lvl1pPr algn="r" eaLnBrk="1" hangingPunct="1">
              <a:defRPr sz="1200"/>
            </a:lvl1pPr>
          </a:lstStyle>
          <a:p>
            <a:fld id="{3E0469F9-7BC7-4C66-939D-018339B11C43}" type="slidenum">
              <a:rPr lang="ja-JP" altLang="en-US"/>
              <a:pPr/>
              <a:t>‹#›</a:t>
            </a:fld>
            <a:endParaRPr lang="ja-JP" altLang="en-US"/>
          </a:p>
        </p:txBody>
      </p:sp>
    </p:spTree>
    <p:extLst>
      <p:ext uri="{BB962C8B-B14F-4D97-AF65-F5344CB8AC3E}">
        <p14:creationId xmlns:p14="http://schemas.microsoft.com/office/powerpoint/2010/main" val="32730801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ー 3"/>
          <p:cNvSpPr>
            <a:spLocks noGrp="1"/>
          </p:cNvSpPr>
          <p:nvPr>
            <p:ph type="sldNum" sz="quarter" idx="5"/>
          </p:nvPr>
        </p:nvSpPr>
        <p:spPr bwMode="auto">
          <a:noFill/>
          <a:ln>
            <a:miter lim="800000"/>
            <a:headEnd/>
            <a:tailEnd/>
          </a:ln>
        </p:spPr>
        <p:txBody>
          <a:bodyPr/>
          <a:lstStyle/>
          <a:p>
            <a:fld id="{953FECE2-AE29-4E57-8E90-18AA83BA7FB3}" type="slidenum">
              <a:rPr lang="ja-JP" altLang="en-US"/>
              <a:pPr/>
              <a:t>1</a:t>
            </a:fld>
            <a:endParaRPr lang="ja-JP" altLang="en-US"/>
          </a:p>
        </p:txBody>
      </p:sp>
    </p:spTree>
    <p:extLst>
      <p:ext uri="{BB962C8B-B14F-4D97-AF65-F5344CB8AC3E}">
        <p14:creationId xmlns:p14="http://schemas.microsoft.com/office/powerpoint/2010/main" val="3644978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B2542DA-E710-402E-979B-F151D3691F68}" type="datetimeFigureOut">
              <a:rPr lang="ja-JP" altLang="en-US"/>
              <a:pPr>
                <a:defRPr/>
              </a:pPr>
              <a:t>2016/12/13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80D8DCC0-0DBC-401D-AA32-432DCF7514D7}" type="slidenum">
              <a:rPr lang="ja-JP" altLang="en-US"/>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D9AA2C8-BC53-447F-A9E6-54A3582FE1A4}" type="datetimeFigureOut">
              <a:rPr lang="ja-JP" altLang="en-US"/>
              <a:pPr>
                <a:defRPr/>
              </a:pPr>
              <a:t>2016/12/13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2361EE01-6ADA-424B-A2B4-11A87D616C06}" type="slidenum">
              <a:rPr lang="ja-JP" altLang="en-US"/>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21C4D9A-709D-4EDE-B64E-7DA166043A52}" type="datetimeFigureOut">
              <a:rPr lang="ja-JP" altLang="en-US"/>
              <a:pPr>
                <a:defRPr/>
              </a:pPr>
              <a:t>2016/12/13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C7F45FD8-757C-4C7B-8FA4-C723EF78A7FF}" type="slidenum">
              <a:rPr lang="ja-JP" altLang="en-US"/>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C731A81-AF3F-4B0F-AEEA-7CA106AB961E}" type="datetimeFigureOut">
              <a:rPr lang="ja-JP" altLang="en-US"/>
              <a:pPr>
                <a:defRPr/>
              </a:pPr>
              <a:t>2016/12/13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051DCACB-60D2-4B3D-BCA4-464DC400F8F3}" type="slidenum">
              <a:rPr lang="ja-JP" altLang="en-US"/>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1DD6D224-4846-4B78-9E4D-8FB0889AD7F0}" type="datetimeFigureOut">
              <a:rPr lang="ja-JP" altLang="en-US"/>
              <a:pPr>
                <a:defRPr/>
              </a:pPr>
              <a:t>2016/12/13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50E3AB0C-494B-41D2-AD73-E945A9AC0A40}" type="slidenum">
              <a:rPr lang="ja-JP" altLang="en-US"/>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AAE08FFB-9170-47B4-B818-6998C7B44B51}" type="datetimeFigureOut">
              <a:rPr lang="ja-JP" altLang="en-US"/>
              <a:pPr>
                <a:defRPr/>
              </a:pPr>
              <a:t>2016/12/13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146B7766-80B9-4F7D-A4BF-F1C4FFBB1211}" type="slidenum">
              <a:rPr lang="ja-JP" altLang="en-US"/>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D7F5516A-0783-4DB0-BAA0-2A5EB79883AF}" type="datetimeFigureOut">
              <a:rPr lang="ja-JP" altLang="en-US"/>
              <a:pPr>
                <a:defRPr/>
              </a:pPr>
              <a:t>2016/12/13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fld id="{83C60976-AFD1-4EA5-AB96-E050B34583B5}" type="slidenum">
              <a:rPr lang="ja-JP" altLang="en-US"/>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9C126938-A7C2-456A-885B-9B1D27D28FCF}" type="datetimeFigureOut">
              <a:rPr lang="ja-JP" altLang="en-US"/>
              <a:pPr>
                <a:defRPr/>
              </a:pPr>
              <a:t>2016/12/13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fld id="{A5784452-4F60-44E1-8E5E-D3084AF2F4F1}" type="slidenum">
              <a:rPr lang="ja-JP" altLang="en-US"/>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18C6E1A-9E86-46A0-A449-2DF507ED8C7B}" type="datetimeFigureOut">
              <a:rPr lang="ja-JP" altLang="en-US"/>
              <a:pPr>
                <a:defRPr/>
              </a:pPr>
              <a:t>2016/12/13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fld id="{3B6439E4-466C-4D0C-B8DE-07E272E67158}" type="slidenum">
              <a:rPr lang="ja-JP" altLang="en-US"/>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EB3A171-ABCC-45F9-ACA2-C4F10E552629}" type="datetimeFigureOut">
              <a:rPr lang="ja-JP" altLang="en-US"/>
              <a:pPr>
                <a:defRPr/>
              </a:pPr>
              <a:t>2016/12/13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9A3BD1BB-663A-4E83-AF8B-0F957D1791B4}" type="slidenum">
              <a:rPr lang="ja-JP" altLang="en-US"/>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7D4E5CA-4AAA-4CF9-95E4-C82E5F4DA2D1}" type="datetimeFigureOut">
              <a:rPr lang="ja-JP" altLang="en-US"/>
              <a:pPr>
                <a:defRPr/>
              </a:pPr>
              <a:t>2016/12/13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fld id="{4FB46081-8277-47B4-A0F6-90C28EBDD6A6}" type="slidenum">
              <a:rPr lang="ja-JP" altLang="en-US"/>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B408388-0A5F-440B-B698-F8B521FF9797}" type="datetimeFigureOut">
              <a:rPr lang="ja-JP" altLang="en-US"/>
              <a:pPr>
                <a:defRPr/>
              </a:pPr>
              <a:t>2016/12/13</a:t>
            </a:fld>
            <a:endParaRPr lang="ja-JP" altLang="en-US"/>
          </a:p>
        </p:txBody>
      </p:sp>
      <p:sp>
        <p:nvSpPr>
          <p:cNvPr id="5" name="フッター プレースホルダー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61C852D-0820-4B2E-B9F3-E7EF9AC1F99C}"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anshu.com/"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175" y="0"/>
            <a:ext cx="6858000" cy="9144000"/>
          </a:xfrm>
          <a:prstGeom prst="rect">
            <a:avLst/>
          </a:prstGeom>
          <a:solidFill>
            <a:srgbClr val="FCE870"/>
          </a:solidFill>
          <a:ln>
            <a:solidFill>
              <a:srgbClr val="FCE87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ja-JP" altLang="en-US" dirty="0"/>
          </a:p>
        </p:txBody>
      </p:sp>
      <p:sp>
        <p:nvSpPr>
          <p:cNvPr id="15" name="正方形/長方形 14"/>
          <p:cNvSpPr/>
          <p:nvPr/>
        </p:nvSpPr>
        <p:spPr>
          <a:xfrm>
            <a:off x="100013" y="849313"/>
            <a:ext cx="6624637" cy="7343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0" name="角丸四角形 9"/>
          <p:cNvSpPr/>
          <p:nvPr/>
        </p:nvSpPr>
        <p:spPr>
          <a:xfrm>
            <a:off x="0" y="323528"/>
            <a:ext cx="6788150" cy="51752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lnSpc>
                <a:spcPts val="2000"/>
              </a:lnSpc>
              <a:spcBef>
                <a:spcPts val="0"/>
              </a:spcBef>
              <a:spcAft>
                <a:spcPts val="0"/>
              </a:spcAft>
              <a:defRPr/>
            </a:pPr>
            <a:r>
              <a:rPr lang="en-US" sz="1050" kern="100">
                <a:solidFill>
                  <a:srgbClr val="000000"/>
                </a:solidFill>
                <a:ea typeface="ＭＳ 明朝"/>
                <a:cs typeface="Times New Roman"/>
              </a:rPr>
              <a:t> </a:t>
            </a:r>
            <a:endParaRPr lang="ja-JP" sz="1050" kern="100">
              <a:ea typeface="ＭＳ 明朝"/>
              <a:cs typeface="Times New Roman"/>
            </a:endParaRPr>
          </a:p>
        </p:txBody>
      </p:sp>
      <p:sp>
        <p:nvSpPr>
          <p:cNvPr id="4" name="ホームベース 3"/>
          <p:cNvSpPr/>
          <p:nvPr/>
        </p:nvSpPr>
        <p:spPr>
          <a:xfrm flipH="1">
            <a:off x="2814638" y="52388"/>
            <a:ext cx="4052887" cy="360362"/>
          </a:xfrm>
          <a:prstGeom prst="homePlate">
            <a:avLst/>
          </a:prstGeom>
          <a:solidFill>
            <a:srgbClr val="F6646E"/>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800" kern="100" dirty="0">
                <a:solidFill>
                  <a:srgbClr val="000000"/>
                </a:solidFill>
                <a:ea typeface="HGSｺﾞｼｯｸE"/>
                <a:cs typeface="Times New Roman"/>
              </a:rPr>
              <a:t>　　　光る！リーダーシップ！</a:t>
            </a:r>
            <a:endParaRPr lang="en-US" altLang="ja-JP" sz="800" kern="100" dirty="0">
              <a:solidFill>
                <a:srgbClr val="000000"/>
              </a:solidFill>
              <a:ea typeface="HGSｺﾞｼｯｸE"/>
              <a:cs typeface="Times New Roman"/>
            </a:endParaRPr>
          </a:p>
          <a:p>
            <a:pPr algn="ctr" eaLnBrk="1" fontAlgn="auto" hangingPunct="1">
              <a:spcBef>
                <a:spcPts val="0"/>
              </a:spcBef>
              <a:spcAft>
                <a:spcPts val="0"/>
              </a:spcAft>
              <a:defRPr/>
            </a:pPr>
            <a:r>
              <a:rPr lang="ja-JP" altLang="en-US" sz="1200" kern="100" dirty="0">
                <a:solidFill>
                  <a:srgbClr val="000000"/>
                </a:solidFill>
                <a:ea typeface="HGSｺﾞｼｯｸE"/>
                <a:cs typeface="Times New Roman"/>
              </a:rPr>
              <a:t>　「若者・</a:t>
            </a:r>
            <a:r>
              <a:rPr lang="ja-JP" altLang="ja-JP" sz="1200" kern="100" dirty="0">
                <a:solidFill>
                  <a:srgbClr val="000000"/>
                </a:solidFill>
                <a:ea typeface="HGSｺﾞｼｯｸE"/>
                <a:cs typeface="Times New Roman"/>
              </a:rPr>
              <a:t>女性の活躍推進</a:t>
            </a:r>
            <a:r>
              <a:rPr lang="ja-JP" altLang="en-US" sz="1200" kern="100" dirty="0">
                <a:solidFill>
                  <a:srgbClr val="000000"/>
                </a:solidFill>
                <a:ea typeface="HGSｺﾞｼｯｸE"/>
                <a:cs typeface="Times New Roman"/>
              </a:rPr>
              <a:t>」</a:t>
            </a:r>
            <a:r>
              <a:rPr lang="ja-JP" altLang="ja-JP" sz="1200" kern="100" dirty="0">
                <a:solidFill>
                  <a:srgbClr val="000000"/>
                </a:solidFill>
                <a:ea typeface="HGSｺﾞｼｯｸE"/>
                <a:cs typeface="Times New Roman"/>
              </a:rPr>
              <a:t>取組事例【 </a:t>
            </a:r>
            <a:r>
              <a:rPr lang="ja-JP" altLang="en-US" sz="1200" kern="100" dirty="0">
                <a:solidFill>
                  <a:srgbClr val="000000"/>
                </a:solidFill>
                <a:ea typeface="HGSｺﾞｼｯｸE"/>
                <a:cs typeface="Times New Roman"/>
              </a:rPr>
              <a:t>４７</a:t>
            </a:r>
            <a:r>
              <a:rPr lang="ja-JP" altLang="ja-JP" sz="1200" kern="100" dirty="0">
                <a:solidFill>
                  <a:srgbClr val="000000"/>
                </a:solidFill>
                <a:ea typeface="HGSｺﾞｼｯｸE"/>
                <a:cs typeface="Times New Roman"/>
              </a:rPr>
              <a:t>】</a:t>
            </a:r>
            <a:endParaRPr lang="ja-JP" sz="1200" kern="100" dirty="0">
              <a:ea typeface="ＭＳ 明朝"/>
              <a:cs typeface="Times New Roman"/>
            </a:endParaRPr>
          </a:p>
        </p:txBody>
      </p:sp>
      <p:sp>
        <p:nvSpPr>
          <p:cNvPr id="11" name="テキスト ボックス 8"/>
          <p:cNvSpPr txBox="1"/>
          <p:nvPr/>
        </p:nvSpPr>
        <p:spPr>
          <a:xfrm>
            <a:off x="34925" y="473075"/>
            <a:ext cx="4321175" cy="3397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eaLnBrk="1" fontAlgn="auto" hangingPunct="1">
              <a:spcBef>
                <a:spcPts val="0"/>
              </a:spcBef>
              <a:spcAft>
                <a:spcPts val="0"/>
              </a:spcAft>
              <a:defRPr/>
            </a:pPr>
            <a:r>
              <a:rPr lang="ja-JP" altLang="en-US" b="1" kern="100" dirty="0">
                <a:solidFill>
                  <a:srgbClr val="000000"/>
                </a:solidFill>
                <a:ea typeface="HGPｺﾞｼｯｸE"/>
                <a:cs typeface="Times New Roman"/>
              </a:rPr>
              <a:t>　三州製菓株式会社</a:t>
            </a:r>
            <a:endParaRPr lang="ja-JP" sz="1400" b="1" kern="100" dirty="0">
              <a:ea typeface="ＭＳ 明朝"/>
              <a:cs typeface="Times New Roman"/>
            </a:endParaRPr>
          </a:p>
        </p:txBody>
      </p:sp>
      <p:graphicFrame>
        <p:nvGraphicFramePr>
          <p:cNvPr id="6" name="表 5"/>
          <p:cNvGraphicFramePr>
            <a:graphicFrameLocks noGrp="1"/>
          </p:cNvGraphicFramePr>
          <p:nvPr/>
        </p:nvGraphicFramePr>
        <p:xfrm>
          <a:off x="100013" y="8162925"/>
          <a:ext cx="6624637" cy="976312"/>
        </p:xfrm>
        <a:graphic>
          <a:graphicData uri="http://schemas.openxmlformats.org/drawingml/2006/table">
            <a:tbl>
              <a:tblPr firstRow="1" bandRow="1">
                <a:tableStyleId>{21E4AEA4-8DFA-4A89-87EB-49C32662AFE0}</a:tableStyleId>
              </a:tblPr>
              <a:tblGrid>
                <a:gridCol w="780433"/>
                <a:gridCol w="1739809"/>
                <a:gridCol w="792076"/>
                <a:gridCol w="900843"/>
                <a:gridCol w="992510"/>
                <a:gridCol w="1418966"/>
              </a:tblGrid>
              <a:tr h="213568">
                <a:tc gridSpan="6">
                  <a:txBody>
                    <a:bodyPr/>
                    <a:lstStyle/>
                    <a:p>
                      <a:r>
                        <a:rPr kumimoji="1" lang="en-US" altLang="ja-JP" sz="800" dirty="0" smtClean="0">
                          <a:solidFill>
                            <a:schemeClr val="tx1"/>
                          </a:solidFill>
                        </a:rPr>
                        <a:t>【</a:t>
                      </a:r>
                      <a:r>
                        <a:rPr kumimoji="1" lang="ja-JP" altLang="en-US" sz="800" dirty="0" smtClean="0">
                          <a:solidFill>
                            <a:schemeClr val="tx1"/>
                          </a:solidFill>
                        </a:rPr>
                        <a:t>企業データ</a:t>
                      </a:r>
                      <a:r>
                        <a:rPr kumimoji="1" lang="en-US" altLang="ja-JP" sz="800" dirty="0" smtClean="0">
                          <a:solidFill>
                            <a:schemeClr val="tx1"/>
                          </a:solidFill>
                        </a:rPr>
                        <a:t>】</a:t>
                      </a:r>
                      <a:endParaRPr kumimoji="1" lang="ja-JP" altLang="en-US" sz="800" b="1" dirty="0" smtClean="0">
                        <a:solidFill>
                          <a:schemeClr val="tx1"/>
                        </a:solidFill>
                        <a:latin typeface="HGSｺﾞｼｯｸE" panose="020B0900000000000000" pitchFamily="50" charset="-128"/>
                        <a:ea typeface="HGSｺﾞｼｯｸE" panose="020B0900000000000000" pitchFamily="50" charset="-128"/>
                      </a:endParaRPr>
                    </a:p>
                  </a:txBody>
                  <a:tcPr marL="91439" marR="91439" marT="45765" marB="45765">
                    <a:solidFill>
                      <a:srgbClr val="F33946"/>
                    </a:solidFill>
                  </a:tcPr>
                </a:tc>
                <a:tc hMerge="1">
                  <a:txBody>
                    <a:bodyPr/>
                    <a:lstStyle/>
                    <a:p>
                      <a:endParaRPr kumimoji="1" lang="ja-JP" altLang="en-US" sz="1050" dirty="0">
                        <a:solidFill>
                          <a:schemeClr val="tx1"/>
                        </a:solidFill>
                        <a:latin typeface="+mn-ea"/>
                        <a:ea typeface="+mn-ea"/>
                      </a:endParaRPr>
                    </a:p>
                  </a:txBody>
                  <a:tcPr>
                    <a:solidFill>
                      <a:srgbClr val="6FEB4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35608">
                <a:tc>
                  <a:txBody>
                    <a:bodyPr/>
                    <a:lstStyle/>
                    <a:p>
                      <a:pPr algn="ctr"/>
                      <a:r>
                        <a:rPr kumimoji="1" lang="ja-JP" altLang="en-US" sz="800" dirty="0" smtClean="0"/>
                        <a:t>代表者</a:t>
                      </a:r>
                      <a:endParaRPr kumimoji="1" lang="ja-JP" altLang="en-US" sz="800" dirty="0">
                        <a:solidFill>
                          <a:schemeClr val="tx1"/>
                        </a:solidFill>
                        <a:latin typeface="+mn-ea"/>
                        <a:ea typeface="+mn-ea"/>
                      </a:endParaRPr>
                    </a:p>
                  </a:txBody>
                  <a:tcPr marL="91439" marR="91439" marT="45765" marB="45765" anchor="ctr"/>
                </a:tc>
                <a:tc>
                  <a:txBody>
                    <a:bodyPr/>
                    <a:lstStyle/>
                    <a:p>
                      <a:pPr algn="ctr"/>
                      <a:r>
                        <a:rPr kumimoji="1" lang="ja-JP" altLang="en-US" sz="800" dirty="0" smtClean="0">
                          <a:solidFill>
                            <a:schemeClr val="tx1"/>
                          </a:solidFill>
                          <a:latin typeface="+mn-ea"/>
                          <a:ea typeface="+mn-ea"/>
                        </a:rPr>
                        <a:t>代表取締役社長　斉之平　伸一</a:t>
                      </a:r>
                      <a:endParaRPr kumimoji="1" lang="ja-JP" altLang="en-US" sz="800" dirty="0">
                        <a:solidFill>
                          <a:schemeClr val="tx1"/>
                        </a:solidFill>
                        <a:latin typeface="+mn-ea"/>
                        <a:ea typeface="+mn-ea"/>
                      </a:endParaRPr>
                    </a:p>
                  </a:txBody>
                  <a:tcPr marL="91439" marR="91439" marT="45765" marB="45765" anchor="ctr"/>
                </a:tc>
                <a:tc>
                  <a:txBody>
                    <a:bodyPr/>
                    <a:lstStyle/>
                    <a:p>
                      <a:pPr algn="ctr"/>
                      <a:r>
                        <a:rPr kumimoji="1" lang="ja-JP" altLang="en-US" sz="800" dirty="0" smtClean="0"/>
                        <a:t>会社設立年</a:t>
                      </a:r>
                      <a:endParaRPr kumimoji="1" lang="ja-JP" altLang="en-US" sz="800" dirty="0">
                        <a:solidFill>
                          <a:schemeClr val="tx1"/>
                        </a:solidFill>
                        <a:latin typeface="+mn-ea"/>
                        <a:ea typeface="+mn-ea"/>
                      </a:endParaRPr>
                    </a:p>
                  </a:txBody>
                  <a:tcPr marL="91439" marR="91439" marT="45765" marB="45765" anchor="ctr"/>
                </a:tc>
                <a:tc>
                  <a:txBody>
                    <a:bodyPr/>
                    <a:lstStyle/>
                    <a:p>
                      <a:pPr algn="ctr"/>
                      <a:r>
                        <a:rPr kumimoji="1" lang="en-US" altLang="ja-JP" sz="800" dirty="0" smtClean="0">
                          <a:latin typeface="ＭＳ Ｐゴシック" panose="020B0600070205080204" pitchFamily="50" charset="-128"/>
                          <a:ea typeface="ＭＳ Ｐゴシック" panose="020B0600070205080204" pitchFamily="50" charset="-128"/>
                        </a:rPr>
                        <a:t>1950</a:t>
                      </a:r>
                      <a:r>
                        <a:rPr kumimoji="1" lang="ja-JP" altLang="en-US" sz="800" dirty="0" smtClean="0">
                          <a:latin typeface="ＭＳ Ｐゴシック" panose="020B0600070205080204" pitchFamily="50" charset="-128"/>
                          <a:ea typeface="ＭＳ Ｐゴシック" panose="020B0600070205080204" pitchFamily="50" charset="-128"/>
                        </a:rPr>
                        <a:t>年</a:t>
                      </a:r>
                      <a:endParaRPr kumimoji="1" lang="ja-JP" altLang="en-US" sz="800" dirty="0">
                        <a:latin typeface="ＭＳ Ｐゴシック" panose="020B0600070205080204" pitchFamily="50" charset="-128"/>
                        <a:ea typeface="ＭＳ Ｐゴシック" panose="020B0600070205080204" pitchFamily="50" charset="-128"/>
                      </a:endParaRPr>
                    </a:p>
                  </a:txBody>
                  <a:tcPr marL="91439" marR="91439" marT="45765" marB="45765" anchor="ctr"/>
                </a:tc>
                <a:tc>
                  <a:txBody>
                    <a:bodyPr/>
                    <a:lstStyle/>
                    <a:p>
                      <a:pPr algn="ctr"/>
                      <a:r>
                        <a:rPr kumimoji="1" lang="ja-JP" altLang="en-US" sz="800" dirty="0" smtClean="0"/>
                        <a:t>従業員数</a:t>
                      </a:r>
                      <a:endParaRPr kumimoji="1" lang="ja-JP" altLang="en-US" sz="800" dirty="0"/>
                    </a:p>
                  </a:txBody>
                  <a:tcPr marL="91439" marR="91439" marT="45765" marB="45765" anchor="ctr"/>
                </a:tc>
                <a:tc>
                  <a:txBody>
                    <a:bodyPr/>
                    <a:lstStyle/>
                    <a:p>
                      <a:pPr algn="ct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rPr>
                        <a:t>220</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rPr>
                        <a:t>人</a:t>
                      </a:r>
                      <a:endParaRPr kumimoji="1" lang="en-US" altLang="ja-JP" sz="80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rPr>
                        <a:t>（男性</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rPr>
                        <a:t>165</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rPr>
                        <a:t>人、女性</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rPr>
                        <a:t>55</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rPr>
                        <a:t>人）　　</a:t>
                      </a:r>
                      <a:r>
                        <a:rPr kumimoji="1" lang="ja-JP" altLang="en-US" sz="800" dirty="0" smtClean="0">
                          <a:solidFill>
                            <a:schemeClr val="tx1"/>
                          </a:solidFill>
                        </a:rPr>
                        <a:t>　</a:t>
                      </a:r>
                      <a:r>
                        <a:rPr kumimoji="1" lang="ja-JP" altLang="en-US" sz="800" dirty="0" smtClean="0"/>
                        <a:t>　　　</a:t>
                      </a:r>
                      <a:r>
                        <a:rPr kumimoji="1" lang="ja-JP" altLang="en-US" sz="800" baseline="0" dirty="0" smtClean="0"/>
                        <a:t> </a:t>
                      </a:r>
                      <a:r>
                        <a:rPr kumimoji="1" lang="ja-JP" altLang="en-US" sz="800" dirty="0" smtClean="0"/>
                        <a:t>　</a:t>
                      </a:r>
                      <a:endParaRPr kumimoji="1" lang="ja-JP" altLang="en-US" sz="800" dirty="0">
                        <a:solidFill>
                          <a:schemeClr val="tx1"/>
                        </a:solidFill>
                        <a:latin typeface="+mn-ea"/>
                        <a:ea typeface="+mn-ea"/>
                      </a:endParaRPr>
                    </a:p>
                  </a:txBody>
                  <a:tcPr marL="91439" marR="91439" marT="45765" marB="45765" anchor="ctr"/>
                </a:tc>
              </a:tr>
              <a:tr h="213568">
                <a:tc>
                  <a:txBody>
                    <a:bodyPr/>
                    <a:lstStyle/>
                    <a:p>
                      <a:pPr algn="ctr"/>
                      <a:r>
                        <a:rPr kumimoji="1" lang="ja-JP" altLang="en-US" sz="800" dirty="0" smtClean="0"/>
                        <a:t>本社所在地</a:t>
                      </a:r>
                      <a:endParaRPr kumimoji="1" lang="ja-JP" altLang="en-US" sz="800" dirty="0">
                        <a:solidFill>
                          <a:schemeClr val="tx1"/>
                        </a:solidFill>
                        <a:latin typeface="+mn-ea"/>
                        <a:ea typeface="+mn-ea"/>
                      </a:endParaRPr>
                    </a:p>
                  </a:txBody>
                  <a:tcPr marL="91439" marR="91439" marT="45765" marB="45765"/>
                </a:tc>
                <a:tc gridSpan="2">
                  <a:txBody>
                    <a:bodyPr/>
                    <a:lstStyle/>
                    <a:p>
                      <a:pPr algn="l"/>
                      <a:r>
                        <a:rPr kumimoji="1" lang="ja-JP" altLang="en-US" sz="800" dirty="0" smtClean="0">
                          <a:solidFill>
                            <a:schemeClr val="tx1"/>
                          </a:solidFill>
                          <a:latin typeface="+mn-ea"/>
                          <a:ea typeface="+mn-ea"/>
                        </a:rPr>
                        <a:t>　埼玉県春日部市銚子口</a:t>
                      </a:r>
                      <a:r>
                        <a:rPr kumimoji="1" lang="en-US" altLang="ja-JP" sz="800" dirty="0" smtClean="0">
                          <a:solidFill>
                            <a:schemeClr val="tx1"/>
                          </a:solidFill>
                          <a:latin typeface="+mn-ea"/>
                          <a:ea typeface="+mn-ea"/>
                        </a:rPr>
                        <a:t>979</a:t>
                      </a:r>
                      <a:r>
                        <a:rPr kumimoji="1" lang="ja-JP" altLang="en-US" sz="800" dirty="0" smtClean="0">
                          <a:solidFill>
                            <a:schemeClr val="tx1"/>
                          </a:solidFill>
                          <a:latin typeface="+mn-ea"/>
                          <a:ea typeface="+mn-ea"/>
                        </a:rPr>
                        <a:t>番地</a:t>
                      </a:r>
                      <a:endParaRPr kumimoji="1" lang="ja-JP" altLang="en-US" sz="800" dirty="0">
                        <a:solidFill>
                          <a:schemeClr val="tx1"/>
                        </a:solidFill>
                        <a:latin typeface="+mn-ea"/>
                        <a:ea typeface="+mn-ea"/>
                      </a:endParaRPr>
                    </a:p>
                  </a:txBody>
                  <a:tcPr marL="91439" marR="91439" marT="45765" marB="45765">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a:txBody>
                    <a:bodyPr/>
                    <a:lstStyle/>
                    <a:p>
                      <a:pPr algn="ctr"/>
                      <a:r>
                        <a:rPr kumimoji="1" lang="ja-JP" altLang="en-US" sz="800" dirty="0" smtClean="0">
                          <a:solidFill>
                            <a:schemeClr val="tx1"/>
                          </a:solidFill>
                          <a:latin typeface="+mn-ea"/>
                          <a:ea typeface="+mn-ea"/>
                        </a:rPr>
                        <a:t>ホームページ</a:t>
                      </a:r>
                      <a:endParaRPr kumimoji="1" lang="ja-JP" altLang="en-US" sz="800" dirty="0">
                        <a:solidFill>
                          <a:schemeClr val="tx1"/>
                        </a:solidFill>
                        <a:latin typeface="+mn-ea"/>
                        <a:ea typeface="+mn-ea"/>
                      </a:endParaRPr>
                    </a:p>
                  </a:txBody>
                  <a:tcPr marL="91439" marR="91439" marT="45765" marB="45765">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mn-ea"/>
                          <a:ea typeface="+mn-ea"/>
                          <a:hlinkClick r:id="rId3"/>
                        </a:rPr>
                        <a:t>http://sanshu.com/</a:t>
                      </a:r>
                      <a:r>
                        <a:rPr kumimoji="1" lang="en-US" altLang="ja-JP" sz="800" dirty="0" smtClean="0">
                          <a:solidFill>
                            <a:schemeClr val="tx1"/>
                          </a:solidFill>
                          <a:latin typeface="+mn-ea"/>
                          <a:ea typeface="+mn-ea"/>
                        </a:rPr>
                        <a:t> </a:t>
                      </a:r>
                      <a:endParaRPr kumimoji="1" lang="ja-JP" altLang="en-US" sz="800" dirty="0" smtClean="0">
                        <a:solidFill>
                          <a:schemeClr val="tx1"/>
                        </a:solidFill>
                        <a:latin typeface="+mn-ea"/>
                        <a:ea typeface="+mn-ea"/>
                      </a:endParaRPr>
                    </a:p>
                  </a:txBody>
                  <a:tcPr marL="91439" marR="91439" marT="45765" marB="45765">
                    <a:lnL w="12700" cap="flat" cmpd="sng" algn="ctr">
                      <a:solidFill>
                        <a:schemeClr val="bg1"/>
                      </a:solidFill>
                      <a:prstDash val="solid"/>
                      <a:round/>
                      <a:headEnd type="none" w="med" len="med"/>
                      <a:tailEnd type="none" w="med" len="med"/>
                    </a:ln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latin typeface="+mn-ea"/>
                        <a:ea typeface="+mn-ea"/>
                      </a:endParaRPr>
                    </a:p>
                  </a:txBody>
                  <a:tcPr>
                    <a:lnL w="12700" cap="flat" cmpd="sng" algn="ctr">
                      <a:solidFill>
                        <a:schemeClr val="bg1"/>
                      </a:solidFill>
                      <a:prstDash val="solid"/>
                      <a:round/>
                      <a:headEnd type="none" w="med" len="med"/>
                      <a:tailEnd type="none" w="med" len="med"/>
                    </a:lnL>
                  </a:tcPr>
                </a:tc>
              </a:tr>
              <a:tr h="213568">
                <a:tc>
                  <a:txBody>
                    <a:bodyPr/>
                    <a:lstStyle/>
                    <a:p>
                      <a:pPr algn="ctr"/>
                      <a:r>
                        <a:rPr kumimoji="1" lang="ja-JP" altLang="en-US" sz="800" dirty="0" smtClean="0"/>
                        <a:t>事業内容</a:t>
                      </a:r>
                      <a:endParaRPr kumimoji="1" lang="ja-JP" altLang="en-US" sz="800" dirty="0">
                        <a:solidFill>
                          <a:schemeClr val="tx1"/>
                        </a:solidFill>
                        <a:latin typeface="+mn-ea"/>
                        <a:ea typeface="+mn-ea"/>
                      </a:endParaRPr>
                    </a:p>
                  </a:txBody>
                  <a:tcPr marL="91439" marR="91439" marT="45765" marB="45765"/>
                </a:tc>
                <a:tc gridSpan="5">
                  <a:txBody>
                    <a:bodyPr/>
                    <a:lstStyle/>
                    <a:p>
                      <a:r>
                        <a:rPr kumimoji="1" lang="ja-JP" altLang="en-US" sz="800" b="0" dirty="0" smtClean="0">
                          <a:solidFill>
                            <a:schemeClr val="tx1"/>
                          </a:solidFill>
                          <a:latin typeface="+mn-ea"/>
                          <a:ea typeface="+mn-ea"/>
                        </a:rPr>
                        <a:t>   菓子専門店向けの高級米菓（せんべい、あられ）および高級洋菓子（クッキー、サブレ）の製造販売</a:t>
                      </a:r>
                      <a:endParaRPr kumimoji="1" lang="en-US" altLang="ja-JP" sz="800" b="0" dirty="0" smtClean="0">
                        <a:solidFill>
                          <a:schemeClr val="tx1"/>
                        </a:solidFill>
                        <a:latin typeface="+mn-ea"/>
                        <a:ea typeface="+mn-ea"/>
                      </a:endParaRPr>
                    </a:p>
                  </a:txBody>
                  <a:tcPr marL="91439" marR="91439" marT="45765" marB="4576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 name="正方形/長方形 30"/>
          <p:cNvSpPr/>
          <p:nvPr/>
        </p:nvSpPr>
        <p:spPr>
          <a:xfrm>
            <a:off x="104775" y="2790825"/>
            <a:ext cx="4486275" cy="407988"/>
          </a:xfrm>
          <a:prstGeom prst="rect">
            <a:avLst/>
          </a:prstGeom>
        </p:spPr>
        <p:txBody>
          <a:bodyPr>
            <a:spAutoFit/>
          </a:bodyPr>
          <a:lstStyle/>
          <a:p>
            <a:pPr eaLnBrk="1" fontAlgn="auto" hangingPunct="1">
              <a:spcBef>
                <a:spcPts val="0"/>
              </a:spcBef>
              <a:spcAft>
                <a:spcPts val="0"/>
              </a:spcAft>
              <a:defRPr/>
            </a:pPr>
            <a:r>
              <a:rPr lang="ja-JP" altLang="en-US" sz="1050" dirty="0">
                <a:solidFill>
                  <a:srgbClr val="F33946"/>
                </a:solidFill>
                <a:latin typeface="HGPｺﾞｼｯｸE" panose="020B0900000000000000" pitchFamily="50" charset="-128"/>
                <a:ea typeface="HGPｺﾞｼｯｸE" panose="020B0900000000000000" pitchFamily="50" charset="-128"/>
              </a:rPr>
              <a:t>■背景・きっかけ：</a:t>
            </a:r>
            <a:endParaRPr lang="en-US" altLang="ja-JP" sz="1050" dirty="0">
              <a:solidFill>
                <a:srgbClr val="F33946"/>
              </a:solidFill>
              <a:latin typeface="HGPｺﾞｼｯｸE" panose="020B0900000000000000" pitchFamily="50" charset="-128"/>
              <a:ea typeface="HGPｺﾞｼｯｸE" panose="020B0900000000000000" pitchFamily="50" charset="-128"/>
            </a:endParaRPr>
          </a:p>
          <a:p>
            <a:pPr eaLnBrk="1" fontAlgn="auto" hangingPunct="1">
              <a:spcBef>
                <a:spcPts val="0"/>
              </a:spcBef>
              <a:spcAft>
                <a:spcPts val="0"/>
              </a:spcAft>
              <a:defRPr/>
            </a:pPr>
            <a:r>
              <a:rPr lang="ja-JP" altLang="en-US" sz="1000" dirty="0">
                <a:latin typeface="+mn-lt"/>
                <a:ea typeface="+mn-ea"/>
              </a:rPr>
              <a:t>　</a:t>
            </a:r>
            <a:endParaRPr lang="en-US" altLang="ja-JP" sz="1000" dirty="0">
              <a:latin typeface="+mn-lt"/>
              <a:ea typeface="+mn-ea"/>
            </a:endParaRPr>
          </a:p>
        </p:txBody>
      </p:sp>
      <p:sp>
        <p:nvSpPr>
          <p:cNvPr id="5" name="角丸四角形 4"/>
          <p:cNvSpPr/>
          <p:nvPr/>
        </p:nvSpPr>
        <p:spPr>
          <a:xfrm>
            <a:off x="1650448" y="2284175"/>
            <a:ext cx="4895850" cy="582612"/>
          </a:xfrm>
          <a:prstGeom prst="roundRect">
            <a:avLst/>
          </a:prstGeom>
          <a:solidFill>
            <a:srgbClr val="FFCC99"/>
          </a:solidFill>
          <a:ln w="28575"/>
        </p:spPr>
        <p:style>
          <a:lnRef idx="3">
            <a:schemeClr val="lt1"/>
          </a:lnRef>
          <a:fillRef idx="1">
            <a:schemeClr val="accent3"/>
          </a:fillRef>
          <a:effectRef idx="1">
            <a:schemeClr val="accent3"/>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ja-JP" altLang="en-US" sz="2400" spc="50" dirty="0">
                <a:ln w="11430"/>
                <a:solidFill>
                  <a:prstClr val="black"/>
                </a:solidFill>
              </a:rPr>
              <a:t>意欲ある者にチャンスの道</a:t>
            </a:r>
            <a:r>
              <a:rPr lang="ja-JP" altLang="en-US" sz="2400" spc="50" dirty="0" smtClean="0">
                <a:ln w="11430"/>
                <a:solidFill>
                  <a:prstClr val="black"/>
                </a:solidFill>
              </a:rPr>
              <a:t>を開く</a:t>
            </a:r>
            <a:endParaRPr lang="en-US" altLang="ja-JP" sz="2400" spc="50" dirty="0">
              <a:ln w="11430"/>
              <a:solidFill>
                <a:prstClr val="black"/>
              </a:solidFill>
            </a:endParaRPr>
          </a:p>
        </p:txBody>
      </p:sp>
      <p:sp>
        <p:nvSpPr>
          <p:cNvPr id="22" name="正方形/長方形 21"/>
          <p:cNvSpPr/>
          <p:nvPr/>
        </p:nvSpPr>
        <p:spPr>
          <a:xfrm>
            <a:off x="1778000" y="1436688"/>
            <a:ext cx="4705350" cy="862012"/>
          </a:xfrm>
          <a:prstGeom prst="rect">
            <a:avLst/>
          </a:prstGeom>
        </p:spPr>
        <p:txBody>
          <a:bodyPr>
            <a:spAutoFit/>
          </a:bodyPr>
          <a:lstStyle/>
          <a:p>
            <a:pPr eaLnBrk="1" fontAlgn="auto" hangingPunct="1">
              <a:lnSpc>
                <a:spcPts val="1200"/>
              </a:lnSpc>
              <a:spcBef>
                <a:spcPts val="0"/>
              </a:spcBef>
              <a:spcAft>
                <a:spcPts val="0"/>
              </a:spcAft>
              <a:defRPr/>
            </a:pPr>
            <a:r>
              <a:rPr lang="ja-JP" altLang="en-US" sz="1050" dirty="0">
                <a:solidFill>
                  <a:srgbClr val="F33946"/>
                </a:solidFill>
                <a:latin typeface="ＭＳ Ｐゴシック"/>
                <a:ea typeface="HGPｺﾞｼｯｸE"/>
                <a:cs typeface="Times New Roman"/>
              </a:rPr>
              <a:t>　菓子の主な購買客は女性。変化の激しい業界特性に適応するため、女性の声を商品に活かす取り組みに力を入れてきた。現在、商品企画を担う社員は全員女性。若手女性社員が開発した新商品は、売り上げの</a:t>
            </a:r>
            <a:r>
              <a:rPr lang="en-US" altLang="ja-JP" sz="1050" dirty="0">
                <a:solidFill>
                  <a:srgbClr val="F33946"/>
                </a:solidFill>
                <a:latin typeface="ＭＳ Ｐゴシック"/>
                <a:ea typeface="HGPｺﾞｼｯｸE"/>
                <a:cs typeface="Times New Roman"/>
              </a:rPr>
              <a:t>12</a:t>
            </a:r>
            <a:r>
              <a:rPr lang="ja-JP" altLang="en-US" sz="1050" dirty="0">
                <a:solidFill>
                  <a:srgbClr val="F33946"/>
                </a:solidFill>
                <a:latin typeface="ＭＳ Ｐゴシック"/>
                <a:ea typeface="HGPｺﾞｼｯｸE"/>
                <a:cs typeface="Times New Roman"/>
              </a:rPr>
              <a:t>％を超えるヒット商品となり業績向上につながっている。社長の強いリーダーシップのもと</a:t>
            </a:r>
            <a:r>
              <a:rPr lang="en-US" altLang="ja-JP" sz="1050" dirty="0">
                <a:solidFill>
                  <a:srgbClr val="F33946"/>
                </a:solidFill>
                <a:latin typeface="ＭＳ Ｐゴシック"/>
                <a:ea typeface="HGPｺﾞｼｯｸE"/>
                <a:cs typeface="Times New Roman"/>
              </a:rPr>
              <a:t>2020</a:t>
            </a:r>
            <a:r>
              <a:rPr lang="ja-JP" altLang="en-US" sz="1050" dirty="0">
                <a:solidFill>
                  <a:srgbClr val="F33946"/>
                </a:solidFill>
                <a:latin typeface="ＭＳ Ｐゴシック"/>
                <a:ea typeface="HGPｺﾞｼｯｸE"/>
                <a:cs typeface="Times New Roman"/>
              </a:rPr>
              <a:t>年までに女性管理職比率</a:t>
            </a:r>
            <a:r>
              <a:rPr lang="en-US" altLang="ja-JP" sz="1050" dirty="0">
                <a:solidFill>
                  <a:srgbClr val="F33946"/>
                </a:solidFill>
                <a:latin typeface="ＭＳ Ｐゴシック"/>
                <a:ea typeface="HGPｺﾞｼｯｸE"/>
                <a:cs typeface="Times New Roman"/>
              </a:rPr>
              <a:t>35</a:t>
            </a:r>
            <a:r>
              <a:rPr lang="ja-JP" altLang="en-US" sz="1050" dirty="0">
                <a:solidFill>
                  <a:srgbClr val="F33946"/>
                </a:solidFill>
                <a:latin typeface="ＭＳ Ｐゴシック"/>
                <a:ea typeface="HGPｺﾞｼｯｸE"/>
                <a:cs typeface="Times New Roman"/>
              </a:rPr>
              <a:t>％（現在</a:t>
            </a:r>
            <a:r>
              <a:rPr lang="en-US" altLang="ja-JP" sz="1050" dirty="0">
                <a:solidFill>
                  <a:srgbClr val="F33946"/>
                </a:solidFill>
                <a:latin typeface="ＭＳ Ｐゴシック"/>
                <a:ea typeface="HGPｺﾞｼｯｸE"/>
                <a:cs typeface="Times New Roman"/>
              </a:rPr>
              <a:t>27</a:t>
            </a:r>
            <a:r>
              <a:rPr lang="ja-JP" altLang="en-US" sz="1050" dirty="0">
                <a:solidFill>
                  <a:srgbClr val="F33946"/>
                </a:solidFill>
                <a:latin typeface="ＭＳ Ｐゴシック"/>
                <a:ea typeface="HGPｺﾞｼｯｸE"/>
                <a:cs typeface="Times New Roman"/>
              </a:rPr>
              <a:t>％）を目指す。</a:t>
            </a:r>
            <a:endParaRPr lang="en-US" altLang="ja-JP" sz="1050" dirty="0">
              <a:solidFill>
                <a:srgbClr val="F33946"/>
              </a:solidFill>
              <a:latin typeface="ＭＳ Ｐゴシック"/>
              <a:ea typeface="HGPｺﾞｼｯｸE"/>
              <a:cs typeface="Times New Roman"/>
            </a:endParaRPr>
          </a:p>
        </p:txBody>
      </p:sp>
      <p:sp>
        <p:nvSpPr>
          <p:cNvPr id="25" name="正方形/長方形 24"/>
          <p:cNvSpPr/>
          <p:nvPr/>
        </p:nvSpPr>
        <p:spPr>
          <a:xfrm>
            <a:off x="100013" y="3876675"/>
            <a:ext cx="4497387" cy="414338"/>
          </a:xfrm>
          <a:prstGeom prst="rect">
            <a:avLst/>
          </a:prstGeom>
        </p:spPr>
        <p:txBody>
          <a:bodyPr>
            <a:spAutoFit/>
          </a:bodyPr>
          <a:lstStyle/>
          <a:p>
            <a:pPr eaLnBrk="1" fontAlgn="auto" hangingPunct="1">
              <a:spcBef>
                <a:spcPts val="0"/>
              </a:spcBef>
              <a:spcAft>
                <a:spcPts val="0"/>
              </a:spcAft>
              <a:defRPr/>
            </a:pPr>
            <a:r>
              <a:rPr lang="ja-JP" altLang="en-US" sz="1050" dirty="0">
                <a:solidFill>
                  <a:srgbClr val="F33946"/>
                </a:solidFill>
                <a:latin typeface="HGPｺﾞｼｯｸE" panose="020B0900000000000000" pitchFamily="50" charset="-128"/>
                <a:ea typeface="HGPｺﾞｼｯｸE" panose="020B0900000000000000" pitchFamily="50" charset="-128"/>
              </a:rPr>
              <a:t>■ 取組内容・効果：</a:t>
            </a:r>
            <a:endParaRPr lang="en-US" altLang="ja-JP" sz="1050" dirty="0">
              <a:solidFill>
                <a:srgbClr val="F33946"/>
              </a:solidFill>
              <a:latin typeface="HGPｺﾞｼｯｸE" panose="020B0900000000000000" pitchFamily="50" charset="-128"/>
              <a:ea typeface="HGPｺﾞｼｯｸE" panose="020B0900000000000000" pitchFamily="50" charset="-128"/>
            </a:endParaRPr>
          </a:p>
          <a:p>
            <a:pPr eaLnBrk="1" fontAlgn="auto" hangingPunct="1">
              <a:spcBef>
                <a:spcPts val="0"/>
              </a:spcBef>
              <a:spcAft>
                <a:spcPts val="0"/>
              </a:spcAft>
              <a:defRPr/>
            </a:pPr>
            <a:r>
              <a:rPr lang="ja-JP" altLang="en-US" sz="1050" dirty="0">
                <a:latin typeface="+mn-lt"/>
                <a:ea typeface="+mn-ea"/>
              </a:rPr>
              <a:t>　</a:t>
            </a:r>
            <a:endParaRPr lang="en-US" altLang="ja-JP" sz="1050" dirty="0">
              <a:latin typeface="+mn-lt"/>
              <a:ea typeface="+mn-ea"/>
            </a:endParaRPr>
          </a:p>
        </p:txBody>
      </p:sp>
      <p:sp>
        <p:nvSpPr>
          <p:cNvPr id="27" name="正方形/長方形 26"/>
          <p:cNvSpPr/>
          <p:nvPr/>
        </p:nvSpPr>
        <p:spPr>
          <a:xfrm>
            <a:off x="101600" y="6256338"/>
            <a:ext cx="4489450" cy="407987"/>
          </a:xfrm>
          <a:prstGeom prst="rect">
            <a:avLst/>
          </a:prstGeom>
        </p:spPr>
        <p:txBody>
          <a:bodyPr>
            <a:spAutoFit/>
          </a:bodyPr>
          <a:lstStyle/>
          <a:p>
            <a:pPr eaLnBrk="1" fontAlgn="auto" hangingPunct="1">
              <a:spcBef>
                <a:spcPts val="0"/>
              </a:spcBef>
              <a:spcAft>
                <a:spcPts val="0"/>
              </a:spcAft>
              <a:defRPr/>
            </a:pPr>
            <a:r>
              <a:rPr lang="ja-JP" altLang="en-US" sz="1050" dirty="0">
                <a:solidFill>
                  <a:srgbClr val="F33946"/>
                </a:solidFill>
                <a:latin typeface="HGPｺﾞｼｯｸE" panose="020B0900000000000000" pitchFamily="50" charset="-128"/>
                <a:ea typeface="HGPｺﾞｼｯｸE" panose="020B0900000000000000" pitchFamily="50" charset="-128"/>
              </a:rPr>
              <a:t>■今後の展望と課題</a:t>
            </a:r>
            <a:endParaRPr lang="en-US" altLang="ja-JP" sz="1050" dirty="0">
              <a:solidFill>
                <a:srgbClr val="F33946"/>
              </a:solidFill>
              <a:latin typeface="HGPｺﾞｼｯｸE" panose="020B0900000000000000" pitchFamily="50" charset="-128"/>
              <a:ea typeface="HGPｺﾞｼｯｸE" panose="020B0900000000000000" pitchFamily="50" charset="-128"/>
            </a:endParaRPr>
          </a:p>
          <a:p>
            <a:pPr eaLnBrk="1" fontAlgn="auto" hangingPunct="1">
              <a:spcBef>
                <a:spcPts val="0"/>
              </a:spcBef>
              <a:spcAft>
                <a:spcPts val="0"/>
              </a:spcAft>
              <a:defRPr/>
            </a:pPr>
            <a:r>
              <a:rPr lang="ja-JP" altLang="en-US" sz="1000" dirty="0">
                <a:latin typeface="+mn-lt"/>
                <a:ea typeface="+mn-ea"/>
              </a:rPr>
              <a:t>　</a:t>
            </a:r>
            <a:endParaRPr lang="ja-JP" altLang="ja-JP" sz="1400" dirty="0">
              <a:solidFill>
                <a:prstClr val="black"/>
              </a:solidFill>
              <a:latin typeface="ＭＳ ゴシック" panose="020B0609070205080204" pitchFamily="49" charset="-128"/>
              <a:ea typeface="ＭＳ ゴシック" panose="020B0609070205080204" pitchFamily="49" charset="-128"/>
              <a:cs typeface="ＭＳ Ｐゴシック"/>
            </a:endParaRPr>
          </a:p>
        </p:txBody>
      </p:sp>
      <p:pic>
        <p:nvPicPr>
          <p:cNvPr id="3112" name="Picture 2" descr="C:\Users\Yamazaki_Taeko\Desktop\LEADERロゴ.png"/>
          <p:cNvPicPr>
            <a:picLocks noChangeAspect="1" noChangeArrowheads="1"/>
          </p:cNvPicPr>
          <p:nvPr/>
        </p:nvPicPr>
        <p:blipFill>
          <a:blip r:embed="rId4" cstate="print"/>
          <a:srcRect/>
          <a:stretch>
            <a:fillRect/>
          </a:stretch>
        </p:blipFill>
        <p:spPr bwMode="auto">
          <a:xfrm>
            <a:off x="1450975" y="992188"/>
            <a:ext cx="528638" cy="514350"/>
          </a:xfrm>
          <a:prstGeom prst="rect">
            <a:avLst/>
          </a:prstGeom>
          <a:noFill/>
          <a:ln w="9525">
            <a:noFill/>
            <a:miter lim="800000"/>
            <a:headEnd/>
            <a:tailEnd/>
          </a:ln>
        </p:spPr>
      </p:pic>
      <p:sp>
        <p:nvSpPr>
          <p:cNvPr id="7" name="円/楕円 6"/>
          <p:cNvSpPr/>
          <p:nvPr/>
        </p:nvSpPr>
        <p:spPr>
          <a:xfrm>
            <a:off x="5184775" y="955675"/>
            <a:ext cx="1439863" cy="454025"/>
          </a:xfrm>
          <a:prstGeom prst="ellipse">
            <a:avLst/>
          </a:prstGeom>
          <a:solidFill>
            <a:srgbClr val="F33946"/>
          </a:solidFill>
          <a:ln>
            <a:no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endParaRPr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12" name="正方形/長方形 11"/>
          <p:cNvSpPr/>
          <p:nvPr/>
        </p:nvSpPr>
        <p:spPr>
          <a:xfrm>
            <a:off x="5267411" y="983615"/>
            <a:ext cx="1274171" cy="227057"/>
          </a:xfrm>
          <a:prstGeom prst="rect">
            <a:avLst/>
          </a:prstGeom>
          <a:noFill/>
        </p:spPr>
        <p:txBody>
          <a:bodyPr spcFirstLastPara="1" wrap="none">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ja-JP" altLang="en-US" sz="5400" b="1" spc="50" dirty="0">
                <a:ln w="11430"/>
                <a:solidFill>
                  <a:srgbClr val="0070C0"/>
                </a:solidFill>
                <a:effectLst>
                  <a:outerShdw blurRad="76200" dist="50800" dir="5400000" algn="tl" rotWithShape="0">
                    <a:srgbClr val="000000">
                      <a:alpha val="65000"/>
                    </a:srgbClr>
                  </a:outerShdw>
                </a:effectLst>
                <a:latin typeface="+mn-lt"/>
                <a:ea typeface="+mn-ea"/>
              </a:rPr>
              <a:t>商工会議所のイチオシ</a:t>
            </a:r>
          </a:p>
        </p:txBody>
      </p:sp>
      <p:sp>
        <p:nvSpPr>
          <p:cNvPr id="3" name="正方形/長方形 2"/>
          <p:cNvSpPr/>
          <p:nvPr/>
        </p:nvSpPr>
        <p:spPr>
          <a:xfrm>
            <a:off x="3895725" y="495300"/>
            <a:ext cx="3149600" cy="339725"/>
          </a:xfrm>
          <a:prstGeom prst="rect">
            <a:avLst/>
          </a:prstGeom>
        </p:spPr>
        <p:txBody>
          <a:bodyPr>
            <a:spAutoFit/>
          </a:bodyPr>
          <a:lstStyle/>
          <a:p>
            <a:pPr eaLnBrk="1" fontAlgn="auto" hangingPunct="1">
              <a:spcBef>
                <a:spcPts val="0"/>
              </a:spcBef>
              <a:spcAft>
                <a:spcPts val="0"/>
              </a:spcAft>
              <a:defRPr/>
            </a:pPr>
            <a:r>
              <a:rPr lang="en-US" altLang="ja-JP" sz="1600" b="1" kern="100" dirty="0">
                <a:solidFill>
                  <a:srgbClr val="000000"/>
                </a:solidFill>
                <a:latin typeface="HGPｺﾞｼｯｸE" panose="020B0900000000000000" pitchFamily="50" charset="-128"/>
                <a:ea typeface="HGPｺﾞｼｯｸE" panose="020B0900000000000000" pitchFamily="50" charset="-128"/>
                <a:cs typeface="Times New Roman"/>
              </a:rPr>
              <a:t>【</a:t>
            </a:r>
            <a:r>
              <a:rPr lang="ja-JP" altLang="en-US" sz="1600" b="1" kern="100" dirty="0">
                <a:solidFill>
                  <a:srgbClr val="000000"/>
                </a:solidFill>
                <a:latin typeface="HGPｺﾞｼｯｸE" panose="020B0900000000000000" pitchFamily="50" charset="-128"/>
                <a:ea typeface="HGPｺﾞｼｯｸE" panose="020B0900000000000000" pitchFamily="50" charset="-128"/>
                <a:cs typeface="Times New Roman"/>
              </a:rPr>
              <a:t>高級米菓・洋菓子製造販売</a:t>
            </a:r>
            <a:r>
              <a:rPr lang="en-US" altLang="ja-JP" sz="1600" b="1" kern="100" dirty="0">
                <a:solidFill>
                  <a:srgbClr val="000000"/>
                </a:solidFill>
                <a:latin typeface="HGPｺﾞｼｯｸE" panose="020B0900000000000000" pitchFamily="50" charset="-128"/>
                <a:ea typeface="HGPｺﾞｼｯｸE" panose="020B0900000000000000" pitchFamily="50" charset="-128"/>
                <a:cs typeface="Times New Roman"/>
              </a:rPr>
              <a:t>】</a:t>
            </a:r>
            <a:endParaRPr lang="ja-JP" altLang="en-US" sz="1600" dirty="0">
              <a:latin typeface="HGPｺﾞｼｯｸE" panose="020B0900000000000000" pitchFamily="50" charset="-128"/>
              <a:ea typeface="HGPｺﾞｼｯｸE" panose="020B0900000000000000" pitchFamily="50" charset="-128"/>
            </a:endParaRPr>
          </a:p>
        </p:txBody>
      </p:sp>
      <p:sp>
        <p:nvSpPr>
          <p:cNvPr id="3116" name="テキスト ボックス 7"/>
          <p:cNvSpPr txBox="1">
            <a:spLocks noChangeArrowheads="1"/>
          </p:cNvSpPr>
          <p:nvPr/>
        </p:nvSpPr>
        <p:spPr bwMode="auto">
          <a:xfrm>
            <a:off x="5329238" y="1092200"/>
            <a:ext cx="1150937" cy="230188"/>
          </a:xfrm>
          <a:prstGeom prst="rect">
            <a:avLst/>
          </a:prstGeom>
          <a:noFill/>
          <a:ln w="9525">
            <a:noFill/>
            <a:miter lim="800000"/>
            <a:headEnd/>
            <a:tailEnd/>
          </a:ln>
        </p:spPr>
        <p:txBody>
          <a:bodyPr>
            <a:spAutoFit/>
          </a:bodyPr>
          <a:lstStyle/>
          <a:p>
            <a:pPr algn="ctr" eaLnBrk="1" hangingPunct="1"/>
            <a:r>
              <a:rPr lang="ja-JP" altLang="en-US" sz="900" b="1">
                <a:solidFill>
                  <a:schemeClr val="bg1"/>
                </a:solidFill>
              </a:rPr>
              <a:t>女性の活躍推進</a:t>
            </a:r>
          </a:p>
        </p:txBody>
      </p:sp>
      <p:sp>
        <p:nvSpPr>
          <p:cNvPr id="13" name="テキスト ボックス 12"/>
          <p:cNvSpPr txBox="1"/>
          <p:nvPr/>
        </p:nvSpPr>
        <p:spPr>
          <a:xfrm>
            <a:off x="2079625" y="508000"/>
            <a:ext cx="2276475" cy="338138"/>
          </a:xfrm>
          <a:prstGeom prst="rect">
            <a:avLst/>
          </a:prstGeom>
          <a:noFill/>
        </p:spPr>
        <p:txBody>
          <a:bodyPr>
            <a:spAutoFit/>
          </a:bodyPr>
          <a:lstStyle/>
          <a:p>
            <a:pPr eaLnBrk="1" fontAlgn="auto" hangingPunct="1">
              <a:spcBef>
                <a:spcPts val="0"/>
              </a:spcBef>
              <a:spcAft>
                <a:spcPts val="0"/>
              </a:spcAft>
              <a:defRPr/>
            </a:pPr>
            <a:r>
              <a:rPr lang="ja-JP" altLang="ja-JP" sz="1600" b="1" kern="100" dirty="0">
                <a:solidFill>
                  <a:srgbClr val="000000"/>
                </a:solidFill>
                <a:latin typeface="+mn-lt"/>
                <a:ea typeface="HGPｺﾞｼｯｸE"/>
                <a:cs typeface="Times New Roman"/>
              </a:rPr>
              <a:t>（</a:t>
            </a:r>
            <a:r>
              <a:rPr lang="zh-TW" altLang="en-US" sz="1600" b="1" kern="100" dirty="0">
                <a:solidFill>
                  <a:srgbClr val="000000"/>
                </a:solidFill>
                <a:latin typeface="+mn-lt"/>
                <a:ea typeface="HGPｺﾞｼｯｸE"/>
                <a:cs typeface="Times New Roman"/>
              </a:rPr>
              <a:t>埼玉県春日部市</a:t>
            </a:r>
            <a:r>
              <a:rPr lang="ja-JP" altLang="ja-JP" sz="1600" b="1" kern="100" dirty="0">
                <a:solidFill>
                  <a:srgbClr val="000000"/>
                </a:solidFill>
                <a:latin typeface="+mn-lt"/>
                <a:ea typeface="HGPｺﾞｼｯｸE"/>
                <a:cs typeface="Times New Roman"/>
              </a:rPr>
              <a:t>）</a:t>
            </a:r>
            <a:endParaRPr lang="ja-JP" altLang="en-US" sz="1600" dirty="0">
              <a:latin typeface="+mn-lt"/>
              <a:ea typeface="+mn-ea"/>
            </a:endParaRPr>
          </a:p>
        </p:txBody>
      </p:sp>
      <p:sp>
        <p:nvSpPr>
          <p:cNvPr id="3120" name="テキスト ボックス 27"/>
          <p:cNvSpPr txBox="1">
            <a:spLocks noChangeArrowheads="1"/>
          </p:cNvSpPr>
          <p:nvPr/>
        </p:nvSpPr>
        <p:spPr bwMode="auto">
          <a:xfrm>
            <a:off x="112713" y="4075113"/>
            <a:ext cx="4305300" cy="225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00" dirty="0">
                <a:latin typeface="ＭＳ ゴシック" panose="020B0609070205080204" pitchFamily="49" charset="-128"/>
                <a:ea typeface="ＭＳ ゴシック" panose="020B0609070205080204" pitchFamily="49" charset="-128"/>
              </a:rPr>
              <a:t>ワーク・ライフ・バランスを推進するため、女性社員を委員長に据え、</a:t>
            </a:r>
            <a:endParaRPr lang="en-US" altLang="ja-JP" sz="1000" dirty="0" smtClean="0">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000" dirty="0" smtClean="0">
                <a:latin typeface="ＭＳ ゴシック" panose="020B0609070205080204" pitchFamily="49" charset="-128"/>
                <a:ea typeface="ＭＳ ゴシック" panose="020B0609070205080204" pitchFamily="49" charset="-128"/>
              </a:rPr>
              <a:t>男女共同参画委員会を発足させた。本委員会では、アンケートを実施し、働く女性のニーズを把握した。そのニーズを基に、仕事と家庭の両立が図れる支援制度を用意した。</a:t>
            </a:r>
            <a:endParaRPr lang="en-US" altLang="ja-JP" sz="1000" dirty="0" smtClean="0">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000" dirty="0" smtClean="0">
                <a:latin typeface="ＭＳ ゴシック" panose="020B0609070205080204" pitchFamily="49" charset="-128"/>
                <a:ea typeface="ＭＳ ゴシック" panose="020B0609070205080204" pitchFamily="49" charset="-128"/>
              </a:rPr>
              <a:t>例えば「一人三役制度」。一人の社員が遂行可能な職務を３つに広げることで、お互いの仕事をフォローできるようにする制度である。この制度により、育児・介護による急な早退・欠席に対応する。「一日一善制度」は仕事をフォローする側の社員の意欲を高める。毎日の朝礼・社内サイトで助け合い事例を共有し、毎月優秀社員の表彰を行う。これらの制度により、男女共に育休取得率は</a:t>
            </a:r>
            <a:r>
              <a:rPr lang="en-US" altLang="ja-JP" sz="1000" dirty="0" smtClean="0">
                <a:latin typeface="ＭＳ ゴシック" panose="020B0609070205080204" pitchFamily="49" charset="-128"/>
                <a:ea typeface="ＭＳ ゴシック" panose="020B0609070205080204" pitchFamily="49" charset="-128"/>
              </a:rPr>
              <a:t>100</a:t>
            </a:r>
            <a:r>
              <a:rPr lang="ja-JP" altLang="en-US" sz="1000" dirty="0" smtClean="0">
                <a:latin typeface="ＭＳ ゴシック" panose="020B0609070205080204" pitchFamily="49" charset="-128"/>
                <a:ea typeface="ＭＳ ゴシック" panose="020B0609070205080204" pitchFamily="49" charset="-128"/>
              </a:rPr>
              <a:t>％を達成し、仕事の効率化や社内のコミュニケーション向上にもつながった。</a:t>
            </a:r>
            <a:endParaRPr lang="en-US" altLang="ja-JP" sz="1000" dirty="0" smtClean="0">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000" dirty="0" smtClean="0">
                <a:latin typeface="ＭＳ ゴシック" panose="020B0609070205080204" pitchFamily="49" charset="-128"/>
                <a:ea typeface="ＭＳ ゴシック" panose="020B0609070205080204" pitchFamily="49" charset="-128"/>
              </a:rPr>
              <a:t>意欲ある社員に対しチャンスの道</a:t>
            </a:r>
            <a:r>
              <a:rPr lang="ja-JP" altLang="en-US" sz="1000" dirty="0" smtClean="0">
                <a:latin typeface="ＭＳ ゴシック" panose="020B0609070205080204" pitchFamily="49" charset="-128"/>
                <a:ea typeface="ＭＳ ゴシック" panose="020B0609070205080204" pitchFamily="49" charset="-128"/>
              </a:rPr>
              <a:t>は</a:t>
            </a:r>
            <a:r>
              <a:rPr lang="ja-JP" altLang="en-US" sz="1000" dirty="0">
                <a:latin typeface="ＭＳ ゴシック" panose="020B0609070205080204" pitchFamily="49" charset="-128"/>
                <a:ea typeface="ＭＳ ゴシック" panose="020B0609070205080204" pitchFamily="49" charset="-128"/>
              </a:rPr>
              <a:t>開</a:t>
            </a:r>
            <a:r>
              <a:rPr lang="ja-JP" altLang="en-US" sz="1000" dirty="0" smtClean="0">
                <a:latin typeface="ＭＳ ゴシック" panose="020B0609070205080204" pitchFamily="49" charset="-128"/>
                <a:ea typeface="ＭＳ ゴシック" panose="020B0609070205080204" pitchFamily="49" charset="-128"/>
              </a:rPr>
              <a:t>かれるべ</a:t>
            </a:r>
            <a:r>
              <a:rPr lang="ja-JP" altLang="en-US" sz="1000" dirty="0">
                <a:latin typeface="ＭＳ ゴシック" panose="020B0609070205080204" pitchFamily="49" charset="-128"/>
                <a:ea typeface="ＭＳ ゴシック" panose="020B0609070205080204" pitchFamily="49" charset="-128"/>
              </a:rPr>
              <a:t>き</a:t>
            </a:r>
            <a:r>
              <a:rPr lang="ja-JP" altLang="en-US" sz="1000" dirty="0" smtClean="0">
                <a:latin typeface="ＭＳ ゴシック" panose="020B0609070205080204" pitchFamily="49" charset="-128"/>
                <a:ea typeface="ＭＳ ゴシック" panose="020B0609070205080204" pitchFamily="49" charset="-128"/>
              </a:rPr>
              <a:t>と</a:t>
            </a:r>
            <a:r>
              <a:rPr lang="ja-JP" altLang="en-US" sz="1000" dirty="0" smtClean="0">
                <a:latin typeface="ＭＳ ゴシック" panose="020B0609070205080204" pitchFamily="49" charset="-128"/>
                <a:ea typeface="ＭＳ ゴシック" panose="020B0609070205080204" pitchFamily="49" charset="-128"/>
              </a:rPr>
              <a:t>考える同社は、非正規社員の正社員登用、さらには管理職への登用にも積極的である。アルバイト社員から、課長クラスに昇進し定年を迎えた社員もいる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p:txBody>
      </p:sp>
      <p:sp>
        <p:nvSpPr>
          <p:cNvPr id="3119" name="正方形/長方形 39"/>
          <p:cNvSpPr>
            <a:spLocks noChangeArrowheads="1"/>
          </p:cNvSpPr>
          <p:nvPr/>
        </p:nvSpPr>
        <p:spPr bwMode="auto">
          <a:xfrm>
            <a:off x="1922463" y="1044575"/>
            <a:ext cx="3436937" cy="401638"/>
          </a:xfrm>
          <a:prstGeom prst="rect">
            <a:avLst/>
          </a:prstGeom>
          <a:noFill/>
          <a:ln w="9525">
            <a:noFill/>
            <a:miter lim="800000"/>
            <a:headEnd/>
            <a:tailEnd/>
          </a:ln>
        </p:spPr>
        <p:txBody>
          <a:bodyPr>
            <a:spAutoFit/>
          </a:bodyPr>
          <a:lstStyle/>
          <a:p>
            <a:pPr eaLnBrk="1" hangingPunct="1">
              <a:lnSpc>
                <a:spcPts val="1200"/>
              </a:lnSpc>
            </a:pPr>
            <a:endParaRPr lang="zh-TW" altLang="en-US" sz="1600">
              <a:latin typeface="HGPｺﾞｼｯｸE" pitchFamily="50" charset="-128"/>
              <a:ea typeface="HGPｺﾞｼｯｸE" pitchFamily="50" charset="-128"/>
            </a:endParaRPr>
          </a:p>
          <a:p>
            <a:pPr eaLnBrk="1" hangingPunct="1">
              <a:lnSpc>
                <a:spcPts val="1200"/>
              </a:lnSpc>
            </a:pPr>
            <a:r>
              <a:rPr lang="zh-TW" altLang="en-US" sz="1600">
                <a:latin typeface="HGPｺﾞｼｯｸE" pitchFamily="50" charset="-128"/>
                <a:ea typeface="HGPｺﾞｼｯｸE" pitchFamily="50" charset="-128"/>
              </a:rPr>
              <a:t>代表取締役社長　斉之平　伸一</a:t>
            </a:r>
            <a:r>
              <a:rPr lang="ja-JP" altLang="en-US" sz="1600">
                <a:latin typeface="HGPｺﾞｼｯｸE" pitchFamily="50" charset="-128"/>
                <a:ea typeface="HGPｺﾞｼｯｸE" pitchFamily="50" charset="-128"/>
              </a:rPr>
              <a:t>　氏　</a:t>
            </a:r>
            <a:endParaRPr lang="en-US" altLang="ja-JP" sz="1600">
              <a:latin typeface="HGPｺﾞｼｯｸE" pitchFamily="50" charset="-128"/>
              <a:ea typeface="HGPｺﾞｼｯｸE" pitchFamily="50" charset="-128"/>
            </a:endParaRPr>
          </a:p>
        </p:txBody>
      </p:sp>
      <p:sp>
        <p:nvSpPr>
          <p:cNvPr id="8" name="テキスト ボックス 31"/>
          <p:cNvSpPr txBox="1">
            <a:spLocks noChangeArrowheads="1"/>
          </p:cNvSpPr>
          <p:nvPr/>
        </p:nvSpPr>
        <p:spPr bwMode="auto">
          <a:xfrm>
            <a:off x="119063" y="2959100"/>
            <a:ext cx="4279900" cy="1016000"/>
          </a:xfrm>
          <a:prstGeom prst="rect">
            <a:avLst/>
          </a:prstGeom>
          <a:noFill/>
          <a:ln w="9525">
            <a:noFill/>
            <a:miter lim="800000"/>
            <a:headEnd/>
            <a:tailEnd/>
          </a:ln>
        </p:spPr>
        <p:txBody>
          <a:bodyPr>
            <a:spAutoFit/>
          </a:bodyPr>
          <a:lstStyle/>
          <a:p>
            <a:pPr eaLnBrk="1" hangingPunct="1"/>
            <a:r>
              <a:rPr lang="en-US" altLang="ja-JP" sz="1000" dirty="0">
                <a:latin typeface="ＭＳ ゴシック" pitchFamily="49" charset="-128"/>
                <a:ea typeface="ＭＳ ゴシック" pitchFamily="49" charset="-128"/>
              </a:rPr>
              <a:t>1988</a:t>
            </a:r>
            <a:r>
              <a:rPr lang="ja-JP" altLang="en-US" sz="1000" dirty="0">
                <a:latin typeface="ＭＳ ゴシック" pitchFamily="49" charset="-128"/>
                <a:ea typeface="ＭＳ ゴシック" pitchFamily="49" charset="-128"/>
              </a:rPr>
              <a:t>年、２代目社長に就任した斉之平伸一氏は企業理念を刷新した。「人が真に活きる経営を追求する。」この理念の根底には、斉之平氏が埼玉県の教育委員長を務めた</a:t>
            </a:r>
            <a:r>
              <a:rPr lang="ja-JP" altLang="en-US" sz="1000" dirty="0" smtClean="0">
                <a:latin typeface="ＭＳ ゴシック" pitchFamily="49" charset="-128"/>
                <a:ea typeface="ＭＳ ゴシック" pitchFamily="49" charset="-128"/>
              </a:rPr>
              <a:t>際等、に</a:t>
            </a:r>
            <a:r>
              <a:rPr lang="ja-JP" altLang="en-US" sz="1000" dirty="0">
                <a:latin typeface="ＭＳ ゴシック" pitchFamily="49" charset="-128"/>
                <a:ea typeface="ＭＳ ゴシック" pitchFamily="49" charset="-128"/>
              </a:rPr>
              <a:t>感じた問題意識がある。それは、「沢山の優秀な女子生徒がいるのに、なぜ社会に出ると女性は男性の補佐役に回ることが多いのか」というもの</a:t>
            </a:r>
            <a:r>
              <a:rPr lang="ja-JP" altLang="en-US" sz="1000" dirty="0" smtClean="0">
                <a:latin typeface="ＭＳ ゴシック" pitchFamily="49" charset="-128"/>
                <a:ea typeface="ＭＳ ゴシック" pitchFamily="49" charset="-128"/>
              </a:rPr>
              <a:t>。社長就任時、女性</a:t>
            </a:r>
            <a:r>
              <a:rPr lang="ja-JP" altLang="en-US" sz="1000" dirty="0">
                <a:latin typeface="ＭＳ ゴシック" pitchFamily="49" charset="-128"/>
                <a:ea typeface="ＭＳ ゴシック" pitchFamily="49" charset="-128"/>
              </a:rPr>
              <a:t>管理職比率はゼロ。女性社員の潜在能力を引き出すため社長の改革が始まった。</a:t>
            </a:r>
            <a:endParaRPr lang="en-US" altLang="ja-JP" sz="1000" dirty="0">
              <a:latin typeface="ＭＳ ゴシック" pitchFamily="49" charset="-128"/>
              <a:ea typeface="ＭＳ ゴシック" pitchFamily="49" charset="-128"/>
            </a:endParaRPr>
          </a:p>
        </p:txBody>
      </p:sp>
      <p:sp>
        <p:nvSpPr>
          <p:cNvPr id="3121" name="テキスト ボックス 32"/>
          <p:cNvSpPr txBox="1">
            <a:spLocks noChangeArrowheads="1"/>
          </p:cNvSpPr>
          <p:nvPr/>
        </p:nvSpPr>
        <p:spPr bwMode="auto">
          <a:xfrm>
            <a:off x="119063" y="6445250"/>
            <a:ext cx="4391025" cy="862013"/>
          </a:xfrm>
          <a:prstGeom prst="rect">
            <a:avLst/>
          </a:prstGeom>
          <a:noFill/>
          <a:ln w="9525">
            <a:noFill/>
            <a:miter lim="800000"/>
            <a:headEnd/>
            <a:tailEnd/>
          </a:ln>
        </p:spPr>
        <p:txBody>
          <a:bodyPr>
            <a:spAutoFit/>
          </a:bodyPr>
          <a:lstStyle/>
          <a:p>
            <a:pPr eaLnBrk="1" hangingPunct="1"/>
            <a:r>
              <a:rPr lang="ja-JP" altLang="en-US" sz="1000" dirty="0">
                <a:latin typeface="ＭＳ ゴシック" pitchFamily="49" charset="-128"/>
                <a:ea typeface="ＭＳ ゴシック" pitchFamily="49" charset="-128"/>
              </a:rPr>
              <a:t>会議での男性発言禁止タイムや商品企画室社員はすべて女性など、女性活躍を強く進める姿勢は「逆差別」と反発を受けることもある。しかし、斉之平氏は、トップの強いリーダーシップがなければ女性の能力を引出し活躍する環境を作る取り組みは進まないと語る。同社は、今後、在宅勤務も取り入れ、さらに働く選択肢を広げる予定である。</a:t>
            </a:r>
            <a:endParaRPr lang="en-US" altLang="ja-JP" sz="1000" dirty="0">
              <a:latin typeface="ＭＳ ゴシック" pitchFamily="49" charset="-128"/>
              <a:ea typeface="ＭＳ ゴシック" pitchFamily="49" charset="-128"/>
            </a:endParaRPr>
          </a:p>
        </p:txBody>
      </p:sp>
      <p:pic>
        <p:nvPicPr>
          <p:cNvPr id="3122" name="図 8"/>
          <p:cNvPicPr>
            <a:picLocks noChangeAspect="1"/>
          </p:cNvPicPr>
          <p:nvPr/>
        </p:nvPicPr>
        <p:blipFill>
          <a:blip r:embed="rId5" cstate="print"/>
          <a:srcRect/>
          <a:stretch>
            <a:fillRect/>
          </a:stretch>
        </p:blipFill>
        <p:spPr bwMode="auto">
          <a:xfrm>
            <a:off x="188913" y="1160463"/>
            <a:ext cx="1225550" cy="1520825"/>
          </a:xfrm>
          <a:prstGeom prst="rect">
            <a:avLst/>
          </a:prstGeom>
          <a:noFill/>
          <a:ln w="9525">
            <a:noFill/>
            <a:miter lim="800000"/>
            <a:headEnd/>
            <a:tailEnd/>
          </a:ln>
        </p:spPr>
      </p:pic>
      <p:pic>
        <p:nvPicPr>
          <p:cNvPr id="3123" name="図 13"/>
          <p:cNvPicPr>
            <a:picLocks noChangeAspect="1"/>
          </p:cNvPicPr>
          <p:nvPr/>
        </p:nvPicPr>
        <p:blipFill>
          <a:blip r:embed="rId6" cstate="print"/>
          <a:srcRect/>
          <a:stretch>
            <a:fillRect/>
          </a:stretch>
        </p:blipFill>
        <p:spPr bwMode="auto">
          <a:xfrm>
            <a:off x="4433888" y="4822825"/>
            <a:ext cx="2028825" cy="1373188"/>
          </a:xfrm>
          <a:prstGeom prst="rect">
            <a:avLst/>
          </a:prstGeom>
          <a:noFill/>
          <a:ln w="9525">
            <a:noFill/>
            <a:miter lim="800000"/>
            <a:headEnd/>
            <a:tailEnd/>
          </a:ln>
        </p:spPr>
      </p:pic>
      <p:sp>
        <p:nvSpPr>
          <p:cNvPr id="3124" name="テキスト ボックス 7"/>
          <p:cNvSpPr txBox="1">
            <a:spLocks noChangeArrowheads="1"/>
          </p:cNvSpPr>
          <p:nvPr/>
        </p:nvSpPr>
        <p:spPr bwMode="auto">
          <a:xfrm>
            <a:off x="4478338" y="4186238"/>
            <a:ext cx="2114550" cy="600075"/>
          </a:xfrm>
          <a:prstGeom prst="rect">
            <a:avLst/>
          </a:prstGeom>
          <a:noFill/>
          <a:ln w="9525">
            <a:noFill/>
            <a:miter lim="800000"/>
            <a:headEnd/>
            <a:tailEnd/>
          </a:ln>
        </p:spPr>
        <p:txBody>
          <a:bodyPr>
            <a:spAutoFit/>
          </a:bodyPr>
          <a:lstStyle/>
          <a:p>
            <a:r>
              <a:rPr lang="ja-JP" altLang="en-US" sz="800"/>
              <a:t>↑三州製菓本社：１階は体験型ファクトリーショップ「</a:t>
            </a:r>
            <a:r>
              <a:rPr lang="en-US" altLang="ja-JP" sz="800"/>
              <a:t>S-terrasse</a:t>
            </a:r>
            <a:r>
              <a:rPr lang="ja-JP" altLang="en-US" sz="800"/>
              <a:t>」が</a:t>
            </a:r>
            <a:r>
              <a:rPr lang="en-US" altLang="ja-JP" sz="800"/>
              <a:t>2014</a:t>
            </a:r>
            <a:r>
              <a:rPr lang="ja-JP" altLang="en-US" sz="800"/>
              <a:t>年にオープン。菓子専門店や自然食カフェ、農産物直販所、セミナールームなどの複合施設となっている</a:t>
            </a:r>
            <a:endParaRPr lang="ja-JP" altLang="en-US" sz="900"/>
          </a:p>
        </p:txBody>
      </p:sp>
      <p:sp>
        <p:nvSpPr>
          <p:cNvPr id="16" name="角丸四角形 15"/>
          <p:cNvSpPr/>
          <p:nvPr/>
        </p:nvSpPr>
        <p:spPr>
          <a:xfrm>
            <a:off x="168776" y="7414574"/>
            <a:ext cx="4249237" cy="740628"/>
          </a:xfrm>
          <a:prstGeom prst="roundRect">
            <a:avLst/>
          </a:prstGeom>
          <a:solidFill>
            <a:schemeClr val="bg1"/>
          </a:solidFill>
          <a:ln w="19050">
            <a:solidFill>
              <a:srgbClr val="F6646E"/>
            </a:solidFill>
          </a:ln>
        </p:spPr>
        <p:style>
          <a:lnRef idx="3">
            <a:schemeClr val="lt1"/>
          </a:lnRef>
          <a:fillRef idx="1">
            <a:schemeClr val="accent3"/>
          </a:fillRef>
          <a:effectRef idx="1">
            <a:schemeClr val="accent3"/>
          </a:effectRef>
          <a:fontRef idx="minor">
            <a:schemeClr val="lt1"/>
          </a:fontRef>
        </p:style>
        <p:txBody>
          <a:bodyPr lIns="108000" rIns="3600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lnSpc>
                <a:spcPts val="500"/>
              </a:lnSpc>
              <a:spcBef>
                <a:spcPts val="0"/>
              </a:spcBef>
              <a:spcAft>
                <a:spcPts val="0"/>
              </a:spcAft>
              <a:defRPr/>
            </a:pPr>
            <a:endParaRPr lang="en-US" altLang="ja-JP" sz="800" b="1" spc="50" dirty="0">
              <a:ln w="11430"/>
              <a:solidFill>
                <a:schemeClr val="tx1"/>
              </a:solidFill>
              <a:effectLst>
                <a:outerShdw blurRad="76200" dist="50800" dir="5400000" algn="tl" rotWithShape="0">
                  <a:srgbClr val="000000">
                    <a:alpha val="65000"/>
                  </a:srgbClr>
                </a:outerShdw>
              </a:effectLst>
              <a:latin typeface="+mj-ea"/>
              <a:ea typeface="+mj-ea"/>
            </a:endParaRPr>
          </a:p>
          <a:p>
            <a:pPr eaLnBrk="1" fontAlgn="auto" hangingPunct="1">
              <a:lnSpc>
                <a:spcPts val="500"/>
              </a:lnSpc>
              <a:spcBef>
                <a:spcPts val="0"/>
              </a:spcBef>
              <a:spcAft>
                <a:spcPts val="0"/>
              </a:spcAft>
              <a:defRPr/>
            </a:pPr>
            <a:r>
              <a:rPr lang="ja-JP" altLang="en-US" sz="800" b="1" spc="50" dirty="0">
                <a:ln w="11430"/>
                <a:solidFill>
                  <a:schemeClr val="tx1"/>
                </a:solidFill>
                <a:effectLst>
                  <a:outerShdw blurRad="76200" dist="50800" dir="5400000" algn="tl" rotWithShape="0">
                    <a:srgbClr val="000000">
                      <a:alpha val="65000"/>
                    </a:srgbClr>
                  </a:outerShdw>
                </a:effectLst>
                <a:latin typeface="+mj-ea"/>
                <a:ea typeface="+mj-ea"/>
              </a:rPr>
              <a:t> </a:t>
            </a:r>
            <a:endParaRPr lang="en-US" altLang="ja-JP" sz="800" b="1" spc="50" dirty="0">
              <a:ln w="11430"/>
              <a:solidFill>
                <a:schemeClr val="tx1"/>
              </a:solidFill>
              <a:effectLst>
                <a:outerShdw blurRad="76200" dist="50800" dir="5400000" algn="tl" rotWithShape="0">
                  <a:srgbClr val="000000">
                    <a:alpha val="65000"/>
                  </a:srgbClr>
                </a:outerShdw>
              </a:effectLst>
              <a:latin typeface="+mj-ea"/>
              <a:ea typeface="+mj-ea"/>
            </a:endParaRPr>
          </a:p>
          <a:p>
            <a:pPr eaLnBrk="1" fontAlgn="auto" hangingPunct="1">
              <a:lnSpc>
                <a:spcPts val="500"/>
              </a:lnSpc>
              <a:spcBef>
                <a:spcPts val="0"/>
              </a:spcBef>
              <a:spcAft>
                <a:spcPts val="0"/>
              </a:spcAft>
              <a:defRPr/>
            </a:pPr>
            <a:endParaRPr lang="en-US" altLang="ja-JP" sz="800" b="1" spc="50" dirty="0">
              <a:ln w="11430"/>
              <a:solidFill>
                <a:schemeClr val="tx1"/>
              </a:solidFill>
              <a:effectLst>
                <a:outerShdw blurRad="76200" dist="50800" dir="5400000" algn="tl" rotWithShape="0">
                  <a:srgbClr val="000000">
                    <a:alpha val="65000"/>
                  </a:srgbClr>
                </a:outerShdw>
              </a:effectLst>
              <a:latin typeface="+mj-ea"/>
              <a:ea typeface="+mj-ea"/>
            </a:endParaRPr>
          </a:p>
          <a:p>
            <a:pPr eaLnBrk="1" fontAlgn="auto" hangingPunct="1">
              <a:lnSpc>
                <a:spcPts val="500"/>
              </a:lnSpc>
              <a:spcBef>
                <a:spcPts val="0"/>
              </a:spcBef>
              <a:spcAft>
                <a:spcPts val="0"/>
              </a:spcAft>
              <a:defRPr/>
            </a:pPr>
            <a:endParaRPr lang="en-US" altLang="ja-JP" sz="70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a:p>
            <a:pPr eaLnBrk="1" fontAlgn="auto" hangingPunct="1">
              <a:lnSpc>
                <a:spcPts val="500"/>
              </a:lnSpc>
              <a:spcBef>
                <a:spcPts val="0"/>
              </a:spcBef>
              <a:spcAft>
                <a:spcPts val="0"/>
              </a:spcAft>
              <a:defRPr/>
            </a:pPr>
            <a:r>
              <a:rPr lang="ja-JP" altLang="en-US" sz="1050" b="1" spc="50" dirty="0">
                <a:ln w="11430"/>
                <a:solidFill>
                  <a:prstClr val="black"/>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rPr>
              <a:t>▶　社長の強いリーダシップによる改革　　　</a:t>
            </a:r>
            <a:endParaRPr lang="en-US" altLang="ja-JP"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a:p>
            <a:pPr eaLnBrk="1" fontAlgn="auto" hangingPunct="1">
              <a:lnSpc>
                <a:spcPts val="500"/>
              </a:lnSpc>
              <a:spcBef>
                <a:spcPts val="0"/>
              </a:spcBef>
              <a:spcAft>
                <a:spcPts val="0"/>
              </a:spcAft>
              <a:defRPr/>
            </a:pPr>
            <a:endParaRPr lang="en-US" altLang="ja-JP"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a:p>
            <a:pPr eaLnBrk="1" fontAlgn="auto" hangingPunct="1">
              <a:lnSpc>
                <a:spcPts val="500"/>
              </a:lnSpc>
              <a:spcBef>
                <a:spcPts val="0"/>
              </a:spcBef>
              <a:spcAft>
                <a:spcPts val="0"/>
              </a:spcAft>
              <a:defRPr/>
            </a:pPr>
            <a:endParaRPr lang="en-US" altLang="ja-JP"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a:p>
            <a:pPr eaLnBrk="1" fontAlgn="auto" hangingPunct="1">
              <a:lnSpc>
                <a:spcPts val="500"/>
              </a:lnSpc>
              <a:spcBef>
                <a:spcPts val="0"/>
              </a:spcBef>
              <a:spcAft>
                <a:spcPts val="0"/>
              </a:spcAft>
              <a:defRPr/>
            </a:pPr>
            <a:endParaRPr lang="en-US" altLang="ja-JP"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a:p>
            <a:pPr eaLnBrk="1" fontAlgn="auto" hangingPunct="1">
              <a:lnSpc>
                <a:spcPts val="500"/>
              </a:lnSpc>
              <a:spcBef>
                <a:spcPts val="0"/>
              </a:spcBef>
              <a:spcAft>
                <a:spcPts val="0"/>
              </a:spcAft>
              <a:defRPr/>
            </a:pPr>
            <a:r>
              <a:rPr lang="ja-JP" altLang="en-US"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rPr>
              <a:t>▶　非正規社員の正社員登用ならびに、役職登用</a:t>
            </a:r>
            <a:endParaRPr lang="en-US" altLang="ja-JP" sz="1050" b="1" spc="50" dirty="0">
              <a:ln w="11430"/>
              <a:solidFill>
                <a:schemeClr val="tx1"/>
              </a:solidFill>
              <a:effectLst>
                <a:outerShdw blurRad="76200" dist="50800" dir="5400000" algn="tl" rotWithShape="0">
                  <a:srgbClr val="000000">
                    <a:alpha val="65000"/>
                  </a:srgbClr>
                </a:outerShdw>
              </a:effectLst>
              <a:latin typeface="HGSｺﾞｼｯｸE" panose="020B0900000000000000" pitchFamily="50" charset="-128"/>
              <a:ea typeface="HGSｺﾞｼｯｸE" panose="020B0900000000000000" pitchFamily="50" charset="-128"/>
            </a:endParaRPr>
          </a:p>
        </p:txBody>
      </p:sp>
      <p:sp>
        <p:nvSpPr>
          <p:cNvPr id="23" name="正方形/長方形 22"/>
          <p:cNvSpPr/>
          <p:nvPr/>
        </p:nvSpPr>
        <p:spPr>
          <a:xfrm>
            <a:off x="326274" y="7543800"/>
            <a:ext cx="1281423" cy="333428"/>
          </a:xfrm>
          <a:prstGeom prst="rect">
            <a:avLst/>
          </a:prstGeom>
          <a:noFill/>
        </p:spPr>
        <p:txBody>
          <a:bodyPr spcFirstLastPara="1" wrap="none">
            <a:prstTxWarp prst="textArchUp">
              <a:avLst>
                <a:gd name="adj" fmla="val 12294462"/>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ja-JP" altLang="en-US" sz="1100" b="1" spc="50" dirty="0">
                <a:ln w="11430"/>
                <a:solidFill>
                  <a:srgbClr val="0070C0"/>
                </a:solidFill>
                <a:effectLst>
                  <a:outerShdw blurRad="50800" dist="38100" dir="5400000" algn="t" rotWithShape="0">
                    <a:prstClr val="black">
                      <a:alpha val="40000"/>
                    </a:prstClr>
                  </a:outerShdw>
                </a:effectLst>
                <a:latin typeface="+mn-lt"/>
                <a:ea typeface="+mn-ea"/>
              </a:rPr>
              <a:t>中小企業</a:t>
            </a:r>
            <a:endParaRPr lang="en-US" altLang="ja-JP" sz="1100" b="1" spc="50" dirty="0">
              <a:ln w="11430"/>
              <a:solidFill>
                <a:srgbClr val="0070C0"/>
              </a:solidFill>
              <a:effectLst>
                <a:outerShdw blurRad="50800" dist="38100" dir="5400000" algn="t" rotWithShape="0">
                  <a:prstClr val="black">
                    <a:alpha val="40000"/>
                  </a:prstClr>
                </a:outerShdw>
              </a:effectLst>
              <a:latin typeface="+mn-lt"/>
              <a:ea typeface="+mn-ea"/>
            </a:endParaRPr>
          </a:p>
          <a:p>
            <a:pPr algn="ctr" eaLnBrk="1" fontAlgn="auto" hangingPunct="1">
              <a:spcBef>
                <a:spcPts val="0"/>
              </a:spcBef>
              <a:spcAft>
                <a:spcPts val="0"/>
              </a:spcAft>
              <a:defRPr/>
            </a:pPr>
            <a:r>
              <a:rPr lang="ja-JP" altLang="en-US" sz="1100" b="1" spc="50" dirty="0">
                <a:ln w="11430"/>
                <a:solidFill>
                  <a:srgbClr val="0070C0"/>
                </a:solidFill>
                <a:effectLst>
                  <a:outerShdw blurRad="50800" dist="38100" dir="5400000" algn="t" rotWithShape="0">
                    <a:prstClr val="black">
                      <a:alpha val="40000"/>
                    </a:prstClr>
                  </a:outerShdw>
                </a:effectLst>
                <a:latin typeface="+mn-lt"/>
                <a:ea typeface="+mn-ea"/>
              </a:rPr>
              <a:t>実践のポイント</a:t>
            </a:r>
          </a:p>
        </p:txBody>
      </p:sp>
      <p:sp>
        <p:nvSpPr>
          <p:cNvPr id="3127" name="テキスト ボックス 13"/>
          <p:cNvSpPr txBox="1">
            <a:spLocks noChangeArrowheads="1"/>
          </p:cNvSpPr>
          <p:nvPr/>
        </p:nvSpPr>
        <p:spPr bwMode="auto">
          <a:xfrm>
            <a:off x="4521200" y="6178550"/>
            <a:ext cx="2032000" cy="708025"/>
          </a:xfrm>
          <a:prstGeom prst="rect">
            <a:avLst/>
          </a:prstGeom>
          <a:noFill/>
          <a:ln w="9525">
            <a:noFill/>
            <a:miter lim="800000"/>
            <a:headEnd/>
            <a:tailEnd/>
          </a:ln>
        </p:spPr>
        <p:txBody>
          <a:bodyPr>
            <a:spAutoFit/>
          </a:bodyPr>
          <a:lstStyle/>
          <a:p>
            <a:r>
              <a:rPr lang="ja-JP" altLang="en-US" sz="800" dirty="0"/>
              <a:t>↑社長室：壁一面に同社のダイバーシティ経営の功績をたたえた賞が並ぶ</a:t>
            </a:r>
            <a:r>
              <a:rPr lang="ja-JP" altLang="en-US" sz="800" dirty="0" smtClean="0"/>
              <a:t>。経産省</a:t>
            </a:r>
            <a:r>
              <a:rPr lang="ja-JP" altLang="en-US" sz="800" dirty="0"/>
              <a:t>選定のダイバーシティ</a:t>
            </a:r>
            <a:r>
              <a:rPr lang="en-US" altLang="ja-JP" sz="800" dirty="0"/>
              <a:t>100</a:t>
            </a:r>
            <a:r>
              <a:rPr lang="ja-JP" altLang="en-US" sz="800" dirty="0"/>
              <a:t>社に入りその中の</a:t>
            </a:r>
            <a:r>
              <a:rPr lang="en-US" altLang="ja-JP" sz="800" dirty="0"/>
              <a:t>25</a:t>
            </a:r>
            <a:r>
              <a:rPr lang="ja-JP" altLang="en-US" sz="800" dirty="0"/>
              <a:t>社だけが選ばれるホワイト企業に</a:t>
            </a:r>
            <a:r>
              <a:rPr lang="ja-JP" altLang="en-US" sz="800" dirty="0" smtClean="0"/>
              <a:t>も</a:t>
            </a:r>
            <a:r>
              <a:rPr lang="ja-JP" altLang="en-US" sz="800" dirty="0"/>
              <a:t>掲載</a:t>
            </a:r>
            <a:r>
              <a:rPr lang="ja-JP" altLang="en-US" sz="800" dirty="0" smtClean="0"/>
              <a:t>された</a:t>
            </a:r>
            <a:endParaRPr lang="ja-JP" altLang="en-US" sz="800" dirty="0"/>
          </a:p>
        </p:txBody>
      </p:sp>
      <p:pic>
        <p:nvPicPr>
          <p:cNvPr id="3128" name="図 8"/>
          <p:cNvPicPr>
            <a:picLocks noChangeAspect="1"/>
          </p:cNvPicPr>
          <p:nvPr/>
        </p:nvPicPr>
        <p:blipFill>
          <a:blip r:embed="rId7" cstate="print"/>
          <a:srcRect/>
          <a:stretch>
            <a:fillRect/>
          </a:stretch>
        </p:blipFill>
        <p:spPr bwMode="auto">
          <a:xfrm>
            <a:off x="4397375" y="2959100"/>
            <a:ext cx="2259013" cy="1233488"/>
          </a:xfrm>
          <a:prstGeom prst="rect">
            <a:avLst/>
          </a:prstGeom>
          <a:noFill/>
          <a:ln w="9525">
            <a:noFill/>
            <a:miter lim="800000"/>
            <a:headEnd/>
            <a:tailEnd/>
          </a:ln>
        </p:spPr>
      </p:pic>
      <p:pic>
        <p:nvPicPr>
          <p:cNvPr id="3129" name="図 13"/>
          <p:cNvPicPr>
            <a:picLocks noChangeAspect="1"/>
          </p:cNvPicPr>
          <p:nvPr/>
        </p:nvPicPr>
        <p:blipFill>
          <a:blip r:embed="rId8" cstate="print"/>
          <a:srcRect/>
          <a:stretch>
            <a:fillRect/>
          </a:stretch>
        </p:blipFill>
        <p:spPr bwMode="auto">
          <a:xfrm>
            <a:off x="4454525" y="6945313"/>
            <a:ext cx="1790700" cy="1228725"/>
          </a:xfrm>
          <a:prstGeom prst="rect">
            <a:avLst/>
          </a:prstGeom>
          <a:noFill/>
          <a:ln w="9525">
            <a:noFill/>
            <a:miter lim="800000"/>
            <a:headEnd/>
            <a:tailEnd/>
          </a:ln>
        </p:spPr>
      </p:pic>
      <p:sp>
        <p:nvSpPr>
          <p:cNvPr id="3130" name="テキスト ボックス 16"/>
          <p:cNvSpPr txBox="1">
            <a:spLocks noChangeArrowheads="1"/>
          </p:cNvSpPr>
          <p:nvPr/>
        </p:nvSpPr>
        <p:spPr bwMode="auto">
          <a:xfrm>
            <a:off x="5939777" y="6900863"/>
            <a:ext cx="802336" cy="1155700"/>
          </a:xfrm>
          <a:prstGeom prst="rect">
            <a:avLst/>
          </a:prstGeom>
          <a:noFill/>
          <a:ln w="9525">
            <a:noFill/>
            <a:miter lim="800000"/>
            <a:headEnd/>
            <a:tailEnd/>
          </a:ln>
        </p:spPr>
        <p:txBody>
          <a:bodyPr vert="eaVert">
            <a:spAutoFit/>
          </a:bodyPr>
          <a:lstStyle/>
          <a:p>
            <a:r>
              <a:rPr lang="ja-JP" altLang="en-US" sz="800" dirty="0"/>
              <a:t>若手女性社員が開発した</a:t>
            </a:r>
            <a:r>
              <a:rPr lang="ja-JP" altLang="en-US" sz="800" dirty="0" smtClean="0"/>
              <a:t>「</a:t>
            </a:r>
            <a:r>
              <a:rPr lang="ja-JP" altLang="en-US" sz="800" dirty="0"/>
              <a:t>揚</a:t>
            </a:r>
            <a:r>
              <a:rPr lang="ja-JP" altLang="en-US" sz="800" dirty="0" smtClean="0"/>
              <a:t>げパスタ</a:t>
            </a:r>
            <a:r>
              <a:rPr lang="ja-JP" altLang="en-US" sz="800" dirty="0"/>
              <a:t>」。現在、売り上げの</a:t>
            </a:r>
            <a:r>
              <a:rPr lang="en-US" altLang="ja-JP" sz="800" dirty="0"/>
              <a:t>12%</a:t>
            </a:r>
            <a:r>
              <a:rPr lang="ja-JP" altLang="en-US" sz="800" dirty="0"/>
              <a:t>を超えるヒット商品</a:t>
            </a:r>
            <a:endParaRPr lang="en-US" altLang="ja-JP" sz="800" dirty="0"/>
          </a:p>
          <a:p>
            <a:r>
              <a:rPr lang="ja-JP" altLang="en-US" sz="800"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8324</TotalTime>
  <Words>644</Words>
  <Application>Microsoft Office PowerPoint</Application>
  <PresentationFormat>画面に合わせる (4:3)</PresentationFormat>
  <Paragraphs>54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HGSｺﾞｼｯｸE</vt:lpstr>
      <vt:lpstr>ＭＳ Ｐゴシック</vt:lpstr>
      <vt:lpstr>ＭＳ ゴシック</vt:lpstr>
      <vt:lpstr>ＭＳ 明朝</vt:lpstr>
      <vt:lpstr>Arial</vt:lpstr>
      <vt:lpstr>Calibri</vt:lpstr>
      <vt:lpstr>Times New Roman</vt:lpstr>
      <vt:lpstr>Office ​​テーマ</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Yamazaki_Taeko@jcci.or.jp</dc:creator>
  <cp:lastModifiedBy>福島 明</cp:lastModifiedBy>
  <cp:revision>504</cp:revision>
  <cp:lastPrinted>2016-12-08T00:55:13Z</cp:lastPrinted>
  <dcterms:created xsi:type="dcterms:W3CDTF">2014-06-03T08:07:49Z</dcterms:created>
  <dcterms:modified xsi:type="dcterms:W3CDTF">2016-12-13T06:56:04Z</dcterms:modified>
</cp:coreProperties>
</file>