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12801600" cy="9601200" type="A3"/>
  <p:notesSz cx="6735763" cy="9866313"/>
  <p:defaultTextStyle>
    <a:defPPr>
      <a:defRPr lang="ja-JP"/>
    </a:defPPr>
    <a:lvl1pPr marL="0" algn="l" defTabSz="1279930" rtl="0" eaLnBrk="1" latinLnBrk="0" hangingPunct="1">
      <a:defRPr kumimoji="1" sz="2500" kern="1200">
        <a:solidFill>
          <a:schemeClr val="tx1"/>
        </a:solidFill>
        <a:latin typeface="+mn-lt"/>
        <a:ea typeface="+mn-ea"/>
        <a:cs typeface="+mn-cs"/>
      </a:defRPr>
    </a:lvl1pPr>
    <a:lvl2pPr marL="639965" algn="l" defTabSz="1279930" rtl="0" eaLnBrk="1" latinLnBrk="0" hangingPunct="1">
      <a:defRPr kumimoji="1" sz="2500" kern="1200">
        <a:solidFill>
          <a:schemeClr val="tx1"/>
        </a:solidFill>
        <a:latin typeface="+mn-lt"/>
        <a:ea typeface="+mn-ea"/>
        <a:cs typeface="+mn-cs"/>
      </a:defRPr>
    </a:lvl2pPr>
    <a:lvl3pPr marL="1279930" algn="l" defTabSz="1279930" rtl="0" eaLnBrk="1" latinLnBrk="0" hangingPunct="1">
      <a:defRPr kumimoji="1" sz="2500" kern="1200">
        <a:solidFill>
          <a:schemeClr val="tx1"/>
        </a:solidFill>
        <a:latin typeface="+mn-lt"/>
        <a:ea typeface="+mn-ea"/>
        <a:cs typeface="+mn-cs"/>
      </a:defRPr>
    </a:lvl3pPr>
    <a:lvl4pPr marL="1919894" algn="l" defTabSz="1279930" rtl="0" eaLnBrk="1" latinLnBrk="0" hangingPunct="1">
      <a:defRPr kumimoji="1" sz="2500" kern="1200">
        <a:solidFill>
          <a:schemeClr val="tx1"/>
        </a:solidFill>
        <a:latin typeface="+mn-lt"/>
        <a:ea typeface="+mn-ea"/>
        <a:cs typeface="+mn-cs"/>
      </a:defRPr>
    </a:lvl4pPr>
    <a:lvl5pPr marL="2559858" algn="l" defTabSz="1279930" rtl="0" eaLnBrk="1" latinLnBrk="0" hangingPunct="1">
      <a:defRPr kumimoji="1" sz="2500" kern="1200">
        <a:solidFill>
          <a:schemeClr val="tx1"/>
        </a:solidFill>
        <a:latin typeface="+mn-lt"/>
        <a:ea typeface="+mn-ea"/>
        <a:cs typeface="+mn-cs"/>
      </a:defRPr>
    </a:lvl5pPr>
    <a:lvl6pPr marL="3199822" algn="l" defTabSz="1279930" rtl="0" eaLnBrk="1" latinLnBrk="0" hangingPunct="1">
      <a:defRPr kumimoji="1" sz="2500" kern="1200">
        <a:solidFill>
          <a:schemeClr val="tx1"/>
        </a:solidFill>
        <a:latin typeface="+mn-lt"/>
        <a:ea typeface="+mn-ea"/>
        <a:cs typeface="+mn-cs"/>
      </a:defRPr>
    </a:lvl6pPr>
    <a:lvl7pPr marL="3839787" algn="l" defTabSz="1279930" rtl="0" eaLnBrk="1" latinLnBrk="0" hangingPunct="1">
      <a:defRPr kumimoji="1" sz="2500" kern="1200">
        <a:solidFill>
          <a:schemeClr val="tx1"/>
        </a:solidFill>
        <a:latin typeface="+mn-lt"/>
        <a:ea typeface="+mn-ea"/>
        <a:cs typeface="+mn-cs"/>
      </a:defRPr>
    </a:lvl7pPr>
    <a:lvl8pPr marL="4479752" algn="l" defTabSz="1279930" rtl="0" eaLnBrk="1" latinLnBrk="0" hangingPunct="1">
      <a:defRPr kumimoji="1" sz="2500" kern="1200">
        <a:solidFill>
          <a:schemeClr val="tx1"/>
        </a:solidFill>
        <a:latin typeface="+mn-lt"/>
        <a:ea typeface="+mn-ea"/>
        <a:cs typeface="+mn-cs"/>
      </a:defRPr>
    </a:lvl8pPr>
    <a:lvl9pPr marL="5119717" algn="l" defTabSz="127993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2" autoAdjust="0"/>
    <p:restoredTop sz="99101" autoAdjust="0"/>
  </p:normalViewPr>
  <p:slideViewPr>
    <p:cSldViewPr>
      <p:cViewPr>
        <p:scale>
          <a:sx n="82" d="100"/>
          <a:sy n="82" d="100"/>
        </p:scale>
        <p:origin x="-216" y="840"/>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7" y="35"/>
            <a:ext cx="2919565" cy="493865"/>
          </a:xfrm>
          <a:prstGeom prst="rect">
            <a:avLst/>
          </a:prstGeom>
        </p:spPr>
        <p:txBody>
          <a:bodyPr vert="horz" lIns="90830" tIns="45414" rIns="90830" bIns="454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39" y="35"/>
            <a:ext cx="2919565" cy="493865"/>
          </a:xfrm>
          <a:prstGeom prst="rect">
            <a:avLst/>
          </a:prstGeom>
        </p:spPr>
        <p:txBody>
          <a:bodyPr vert="horz" lIns="90830" tIns="45414" rIns="90830" bIns="45414" rtlCol="0"/>
          <a:lstStyle>
            <a:lvl1pPr algn="r">
              <a:defRPr sz="1200"/>
            </a:lvl1pPr>
          </a:lstStyle>
          <a:p>
            <a:fld id="{F2E55A8A-10C2-481C-8EBC-365102303AA6}" type="datetimeFigureOut">
              <a:rPr kumimoji="1" lang="ja-JP" altLang="en-US" smtClean="0"/>
              <a:pPr/>
              <a:t>2013/3/19</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830" tIns="45414" rIns="90830" bIns="45414" rtlCol="0" anchor="ctr"/>
          <a:lstStyle/>
          <a:p>
            <a:endParaRPr lang="ja-JP" altLang="en-US"/>
          </a:p>
        </p:txBody>
      </p:sp>
      <p:sp>
        <p:nvSpPr>
          <p:cNvPr id="5" name="ノート プレースホルダー 4"/>
          <p:cNvSpPr>
            <a:spLocks noGrp="1"/>
          </p:cNvSpPr>
          <p:nvPr>
            <p:ph type="body" sz="quarter" idx="3"/>
          </p:nvPr>
        </p:nvSpPr>
        <p:spPr>
          <a:xfrm>
            <a:off x="673274" y="4686243"/>
            <a:ext cx="5389243" cy="4440077"/>
          </a:xfrm>
          <a:prstGeom prst="rect">
            <a:avLst/>
          </a:prstGeom>
        </p:spPr>
        <p:txBody>
          <a:bodyPr vert="horz" lIns="90830" tIns="45414" rIns="90830" bIns="454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7" y="9370909"/>
            <a:ext cx="2919565" cy="493865"/>
          </a:xfrm>
          <a:prstGeom prst="rect">
            <a:avLst/>
          </a:prstGeom>
        </p:spPr>
        <p:txBody>
          <a:bodyPr vert="horz" lIns="90830" tIns="45414" rIns="90830" bIns="454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39" y="9370909"/>
            <a:ext cx="2919565" cy="493865"/>
          </a:xfrm>
          <a:prstGeom prst="rect">
            <a:avLst/>
          </a:prstGeom>
        </p:spPr>
        <p:txBody>
          <a:bodyPr vert="horz" lIns="90830" tIns="45414" rIns="90830" bIns="45414" rtlCol="0" anchor="b"/>
          <a:lstStyle>
            <a:lvl1pPr algn="r">
              <a:defRPr sz="1200"/>
            </a:lvl1pPr>
          </a:lstStyle>
          <a:p>
            <a:fld id="{68EB3C64-1BD8-40F3-A58F-D11F562023C5}" type="slidenum">
              <a:rPr kumimoji="1" lang="ja-JP" altLang="en-US" smtClean="0"/>
              <a:pPr/>
              <a:t>‹#›</a:t>
            </a:fld>
            <a:endParaRPr kumimoji="1" lang="ja-JP" altLang="en-US"/>
          </a:p>
        </p:txBody>
      </p:sp>
    </p:spTree>
    <p:extLst>
      <p:ext uri="{BB962C8B-B14F-4D97-AF65-F5344CB8AC3E}">
        <p14:creationId xmlns:p14="http://schemas.microsoft.com/office/powerpoint/2010/main" val="4202539476"/>
      </p:ext>
    </p:extLst>
  </p:cSld>
  <p:clrMap bg1="lt1" tx1="dk1" bg2="lt2" tx2="dk2" accent1="accent1" accent2="accent2" accent3="accent3" accent4="accent4" accent5="accent5" accent6="accent6" hlink="hlink" folHlink="folHlink"/>
  <p:notesStyle>
    <a:lvl1pPr marL="0" algn="l" defTabSz="914235" rtl="0" eaLnBrk="1" latinLnBrk="0" hangingPunct="1">
      <a:defRPr kumimoji="1" sz="1200" kern="1200">
        <a:solidFill>
          <a:schemeClr val="tx1"/>
        </a:solidFill>
        <a:latin typeface="+mn-lt"/>
        <a:ea typeface="+mn-ea"/>
        <a:cs typeface="+mn-cs"/>
      </a:defRPr>
    </a:lvl1pPr>
    <a:lvl2pPr marL="457117" algn="l" defTabSz="914235" rtl="0" eaLnBrk="1" latinLnBrk="0" hangingPunct="1">
      <a:defRPr kumimoji="1" sz="1200" kern="1200">
        <a:solidFill>
          <a:schemeClr val="tx1"/>
        </a:solidFill>
        <a:latin typeface="+mn-lt"/>
        <a:ea typeface="+mn-ea"/>
        <a:cs typeface="+mn-cs"/>
      </a:defRPr>
    </a:lvl2pPr>
    <a:lvl3pPr marL="914235" algn="l" defTabSz="914235" rtl="0" eaLnBrk="1" latinLnBrk="0" hangingPunct="1">
      <a:defRPr kumimoji="1" sz="1200" kern="1200">
        <a:solidFill>
          <a:schemeClr val="tx1"/>
        </a:solidFill>
        <a:latin typeface="+mn-lt"/>
        <a:ea typeface="+mn-ea"/>
        <a:cs typeface="+mn-cs"/>
      </a:defRPr>
    </a:lvl3pPr>
    <a:lvl4pPr marL="1371352" algn="l" defTabSz="914235" rtl="0" eaLnBrk="1" latinLnBrk="0" hangingPunct="1">
      <a:defRPr kumimoji="1" sz="1200" kern="1200">
        <a:solidFill>
          <a:schemeClr val="tx1"/>
        </a:solidFill>
        <a:latin typeface="+mn-lt"/>
        <a:ea typeface="+mn-ea"/>
        <a:cs typeface="+mn-cs"/>
      </a:defRPr>
    </a:lvl4pPr>
    <a:lvl5pPr marL="1828470" algn="l" defTabSz="914235" rtl="0" eaLnBrk="1" latinLnBrk="0" hangingPunct="1">
      <a:defRPr kumimoji="1" sz="1200" kern="1200">
        <a:solidFill>
          <a:schemeClr val="tx1"/>
        </a:solidFill>
        <a:latin typeface="+mn-lt"/>
        <a:ea typeface="+mn-ea"/>
        <a:cs typeface="+mn-cs"/>
      </a:defRPr>
    </a:lvl5pPr>
    <a:lvl6pPr marL="2285587" algn="l" defTabSz="914235" rtl="0" eaLnBrk="1" latinLnBrk="0" hangingPunct="1">
      <a:defRPr kumimoji="1" sz="1200" kern="1200">
        <a:solidFill>
          <a:schemeClr val="tx1"/>
        </a:solidFill>
        <a:latin typeface="+mn-lt"/>
        <a:ea typeface="+mn-ea"/>
        <a:cs typeface="+mn-cs"/>
      </a:defRPr>
    </a:lvl6pPr>
    <a:lvl7pPr marL="2742705" algn="l" defTabSz="914235" rtl="0" eaLnBrk="1" latinLnBrk="0" hangingPunct="1">
      <a:defRPr kumimoji="1" sz="1200" kern="1200">
        <a:solidFill>
          <a:schemeClr val="tx1"/>
        </a:solidFill>
        <a:latin typeface="+mn-lt"/>
        <a:ea typeface="+mn-ea"/>
        <a:cs typeface="+mn-cs"/>
      </a:defRPr>
    </a:lvl7pPr>
    <a:lvl8pPr marL="3199822" algn="l" defTabSz="914235" rtl="0" eaLnBrk="1" latinLnBrk="0" hangingPunct="1">
      <a:defRPr kumimoji="1" sz="1200" kern="1200">
        <a:solidFill>
          <a:schemeClr val="tx1"/>
        </a:solidFill>
        <a:latin typeface="+mn-lt"/>
        <a:ea typeface="+mn-ea"/>
        <a:cs typeface="+mn-cs"/>
      </a:defRPr>
    </a:lvl8pPr>
    <a:lvl9pPr marL="3656940" algn="l" defTabSz="91423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2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EB3C64-1BD8-40F3-A58F-D11F562023C5}" type="slidenum">
              <a:rPr kumimoji="1" lang="ja-JP" altLang="en-US" smtClean="0"/>
              <a:pPr/>
              <a:t>1</a:t>
            </a:fld>
            <a:endParaRPr kumimoji="1" lang="ja-JP" altLang="en-US"/>
          </a:p>
        </p:txBody>
      </p:sp>
    </p:spTree>
    <p:extLst>
      <p:ext uri="{BB962C8B-B14F-4D97-AF65-F5344CB8AC3E}">
        <p14:creationId xmlns:p14="http://schemas.microsoft.com/office/powerpoint/2010/main" val="2264222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39965" indent="0" algn="ctr">
              <a:buNone/>
              <a:defRPr>
                <a:solidFill>
                  <a:schemeClr val="tx1">
                    <a:tint val="75000"/>
                  </a:schemeClr>
                </a:solidFill>
              </a:defRPr>
            </a:lvl2pPr>
            <a:lvl3pPr marL="1279930" indent="0" algn="ctr">
              <a:buNone/>
              <a:defRPr>
                <a:solidFill>
                  <a:schemeClr val="tx1">
                    <a:tint val="75000"/>
                  </a:schemeClr>
                </a:solidFill>
              </a:defRPr>
            </a:lvl3pPr>
            <a:lvl4pPr marL="1919894" indent="0" algn="ctr">
              <a:buNone/>
              <a:defRPr>
                <a:solidFill>
                  <a:schemeClr val="tx1">
                    <a:tint val="75000"/>
                  </a:schemeClr>
                </a:solidFill>
              </a:defRPr>
            </a:lvl4pPr>
            <a:lvl5pPr marL="2559858" indent="0" algn="ctr">
              <a:buNone/>
              <a:defRPr>
                <a:solidFill>
                  <a:schemeClr val="tx1">
                    <a:tint val="75000"/>
                  </a:schemeClr>
                </a:solidFill>
              </a:defRPr>
            </a:lvl5pPr>
            <a:lvl6pPr marL="3199822" indent="0" algn="ctr">
              <a:buNone/>
              <a:defRPr>
                <a:solidFill>
                  <a:schemeClr val="tx1">
                    <a:tint val="75000"/>
                  </a:schemeClr>
                </a:solidFill>
              </a:defRPr>
            </a:lvl6pPr>
            <a:lvl7pPr marL="3839787" indent="0" algn="ctr">
              <a:buNone/>
              <a:defRPr>
                <a:solidFill>
                  <a:schemeClr val="tx1">
                    <a:tint val="75000"/>
                  </a:schemeClr>
                </a:solidFill>
              </a:defRPr>
            </a:lvl7pPr>
            <a:lvl8pPr marL="4479752" indent="0" algn="ctr">
              <a:buNone/>
              <a:defRPr>
                <a:solidFill>
                  <a:schemeClr val="tx1">
                    <a:tint val="75000"/>
                  </a:schemeClr>
                </a:solidFill>
              </a:defRPr>
            </a:lvl8pPr>
            <a:lvl9pPr marL="511971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38307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1293110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379709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68492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400"/>
            <a:ext cx="10881360" cy="2100262"/>
          </a:xfrm>
        </p:spPr>
        <p:txBody>
          <a:bodyPr anchor="b"/>
          <a:lstStyle>
            <a:lvl1pPr marL="0" indent="0">
              <a:buNone/>
              <a:defRPr sz="2800">
                <a:solidFill>
                  <a:schemeClr val="tx1">
                    <a:tint val="75000"/>
                  </a:schemeClr>
                </a:solidFill>
              </a:defRPr>
            </a:lvl1pPr>
            <a:lvl2pPr marL="639965" indent="0">
              <a:buNone/>
              <a:defRPr sz="2500">
                <a:solidFill>
                  <a:schemeClr val="tx1">
                    <a:tint val="75000"/>
                  </a:schemeClr>
                </a:solidFill>
              </a:defRPr>
            </a:lvl2pPr>
            <a:lvl3pPr marL="1279930" indent="0">
              <a:buNone/>
              <a:defRPr sz="2100">
                <a:solidFill>
                  <a:schemeClr val="tx1">
                    <a:tint val="75000"/>
                  </a:schemeClr>
                </a:solidFill>
              </a:defRPr>
            </a:lvl3pPr>
            <a:lvl4pPr marL="1919894" indent="0">
              <a:buNone/>
              <a:defRPr sz="2000">
                <a:solidFill>
                  <a:schemeClr val="tx1">
                    <a:tint val="75000"/>
                  </a:schemeClr>
                </a:solidFill>
              </a:defRPr>
            </a:lvl4pPr>
            <a:lvl5pPr marL="2559858" indent="0">
              <a:buNone/>
              <a:defRPr sz="2000">
                <a:solidFill>
                  <a:schemeClr val="tx1">
                    <a:tint val="75000"/>
                  </a:schemeClr>
                </a:solidFill>
              </a:defRPr>
            </a:lvl5pPr>
            <a:lvl6pPr marL="3199822" indent="0">
              <a:buNone/>
              <a:defRPr sz="2000">
                <a:solidFill>
                  <a:schemeClr val="tx1">
                    <a:tint val="75000"/>
                  </a:schemeClr>
                </a:solidFill>
              </a:defRPr>
            </a:lvl6pPr>
            <a:lvl7pPr marL="3839787" indent="0">
              <a:buNone/>
              <a:defRPr sz="2000">
                <a:solidFill>
                  <a:schemeClr val="tx1">
                    <a:tint val="75000"/>
                  </a:schemeClr>
                </a:solidFill>
              </a:defRPr>
            </a:lvl7pPr>
            <a:lvl8pPr marL="4479752" indent="0">
              <a:buNone/>
              <a:defRPr sz="2000">
                <a:solidFill>
                  <a:schemeClr val="tx1">
                    <a:tint val="75000"/>
                  </a:schemeClr>
                </a:solidFill>
              </a:defRPr>
            </a:lvl8pPr>
            <a:lvl9pPr marL="5119717"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2577847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2"/>
            <a:ext cx="5654040" cy="6336348"/>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2"/>
            <a:ext cx="5654040" cy="6336348"/>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132635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00" b="1"/>
            </a:lvl1pPr>
            <a:lvl2pPr marL="639965" indent="0">
              <a:buNone/>
              <a:defRPr sz="2800" b="1"/>
            </a:lvl2pPr>
            <a:lvl3pPr marL="1279930" indent="0">
              <a:buNone/>
              <a:defRPr sz="2500" b="1"/>
            </a:lvl3pPr>
            <a:lvl4pPr marL="1919894" indent="0">
              <a:buNone/>
              <a:defRPr sz="2100" b="1"/>
            </a:lvl4pPr>
            <a:lvl5pPr marL="2559858" indent="0">
              <a:buNone/>
              <a:defRPr sz="2100" b="1"/>
            </a:lvl5pPr>
            <a:lvl6pPr marL="3199822" indent="0">
              <a:buNone/>
              <a:defRPr sz="2100" b="1"/>
            </a:lvl6pPr>
            <a:lvl7pPr marL="3839787" indent="0">
              <a:buNone/>
              <a:defRPr sz="2100" b="1"/>
            </a:lvl7pPr>
            <a:lvl8pPr marL="4479752" indent="0">
              <a:buNone/>
              <a:defRPr sz="2100" b="1"/>
            </a:lvl8pPr>
            <a:lvl9pPr marL="5119717" indent="0">
              <a:buNone/>
              <a:defRPr sz="21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6" cy="895667"/>
          </a:xfrm>
        </p:spPr>
        <p:txBody>
          <a:bodyPr anchor="b"/>
          <a:lstStyle>
            <a:lvl1pPr marL="0" indent="0">
              <a:buNone/>
              <a:defRPr sz="3300" b="1"/>
            </a:lvl1pPr>
            <a:lvl2pPr marL="639965" indent="0">
              <a:buNone/>
              <a:defRPr sz="2800" b="1"/>
            </a:lvl2pPr>
            <a:lvl3pPr marL="1279930" indent="0">
              <a:buNone/>
              <a:defRPr sz="2500" b="1"/>
            </a:lvl3pPr>
            <a:lvl4pPr marL="1919894" indent="0">
              <a:buNone/>
              <a:defRPr sz="2100" b="1"/>
            </a:lvl4pPr>
            <a:lvl5pPr marL="2559858" indent="0">
              <a:buNone/>
              <a:defRPr sz="2100" b="1"/>
            </a:lvl5pPr>
            <a:lvl6pPr marL="3199822" indent="0">
              <a:buNone/>
              <a:defRPr sz="2100" b="1"/>
            </a:lvl6pPr>
            <a:lvl7pPr marL="3839787" indent="0">
              <a:buNone/>
              <a:defRPr sz="2100" b="1"/>
            </a:lvl7pPr>
            <a:lvl8pPr marL="4479752" indent="0">
              <a:buNone/>
              <a:defRPr sz="2100" b="1"/>
            </a:lvl8pPr>
            <a:lvl9pPr marL="5119717" indent="0">
              <a:buNone/>
              <a:defRPr sz="21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118551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138490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71673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9"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50" cy="8194358"/>
          </a:xfrm>
        </p:spPr>
        <p:txBody>
          <a:bodyPr/>
          <a:lstStyle>
            <a:lvl1pPr>
              <a:defRPr sz="4500"/>
            </a:lvl1pPr>
            <a:lvl2pPr>
              <a:defRPr sz="3900"/>
            </a:lvl2pPr>
            <a:lvl3pPr>
              <a:defRPr sz="33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2"/>
            <a:ext cx="4211639" cy="6567488"/>
          </a:xfrm>
        </p:spPr>
        <p:txBody>
          <a:bodyPr/>
          <a:lstStyle>
            <a:lvl1pPr marL="0" indent="0">
              <a:buNone/>
              <a:defRPr sz="2000"/>
            </a:lvl1pPr>
            <a:lvl2pPr marL="639965" indent="0">
              <a:buNone/>
              <a:defRPr sz="1700"/>
            </a:lvl2pPr>
            <a:lvl3pPr marL="1279930" indent="0">
              <a:buNone/>
              <a:defRPr sz="1300"/>
            </a:lvl3pPr>
            <a:lvl4pPr marL="1919894" indent="0">
              <a:buNone/>
              <a:defRPr sz="1300"/>
            </a:lvl4pPr>
            <a:lvl5pPr marL="2559858" indent="0">
              <a:buNone/>
              <a:defRPr sz="1300"/>
            </a:lvl5pPr>
            <a:lvl6pPr marL="3199822" indent="0">
              <a:buNone/>
              <a:defRPr sz="1300"/>
            </a:lvl6pPr>
            <a:lvl7pPr marL="3839787" indent="0">
              <a:buNone/>
              <a:defRPr sz="1300"/>
            </a:lvl7pPr>
            <a:lvl8pPr marL="4479752" indent="0">
              <a:buNone/>
              <a:defRPr sz="1300"/>
            </a:lvl8pPr>
            <a:lvl9pPr marL="5119717"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180092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39965" indent="0">
              <a:buNone/>
              <a:defRPr sz="3900"/>
            </a:lvl2pPr>
            <a:lvl3pPr marL="1279930" indent="0">
              <a:buNone/>
              <a:defRPr sz="3300"/>
            </a:lvl3pPr>
            <a:lvl4pPr marL="1919894" indent="0">
              <a:buNone/>
              <a:defRPr sz="2800"/>
            </a:lvl4pPr>
            <a:lvl5pPr marL="2559858" indent="0">
              <a:buNone/>
              <a:defRPr sz="2800"/>
            </a:lvl5pPr>
            <a:lvl6pPr marL="3199822" indent="0">
              <a:buNone/>
              <a:defRPr sz="2800"/>
            </a:lvl6pPr>
            <a:lvl7pPr marL="3839787" indent="0">
              <a:buNone/>
              <a:defRPr sz="2800"/>
            </a:lvl7pPr>
            <a:lvl8pPr marL="4479752" indent="0">
              <a:buNone/>
              <a:defRPr sz="2800"/>
            </a:lvl8pPr>
            <a:lvl9pPr marL="5119717"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39965" indent="0">
              <a:buNone/>
              <a:defRPr sz="1700"/>
            </a:lvl2pPr>
            <a:lvl3pPr marL="1279930" indent="0">
              <a:buNone/>
              <a:defRPr sz="1300"/>
            </a:lvl3pPr>
            <a:lvl4pPr marL="1919894" indent="0">
              <a:buNone/>
              <a:defRPr sz="1300"/>
            </a:lvl4pPr>
            <a:lvl5pPr marL="2559858" indent="0">
              <a:buNone/>
              <a:defRPr sz="1300"/>
            </a:lvl5pPr>
            <a:lvl6pPr marL="3199822" indent="0">
              <a:buNone/>
              <a:defRPr sz="1300"/>
            </a:lvl6pPr>
            <a:lvl7pPr marL="3839787" indent="0">
              <a:buNone/>
              <a:defRPr sz="1300"/>
            </a:lvl7pPr>
            <a:lvl8pPr marL="4479752" indent="0">
              <a:buNone/>
              <a:defRPr sz="1300"/>
            </a:lvl8pPr>
            <a:lvl9pPr marL="5119717"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95F90B-FE0E-4E55-8D89-9CB3226B94B3}" type="datetimeFigureOut">
              <a:rPr kumimoji="1" lang="ja-JP" altLang="en-US" smtClean="0"/>
              <a:pPr/>
              <a:t>2013/3/19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284242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7993" tIns="63997" rIns="127993" bIns="6399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7993" tIns="63997" rIns="127993" bIns="6399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127993" tIns="63997" rIns="127993" bIns="63997" rtlCol="0" anchor="ctr"/>
          <a:lstStyle>
            <a:lvl1pPr algn="l">
              <a:defRPr sz="1700">
                <a:solidFill>
                  <a:schemeClr val="tx1">
                    <a:tint val="75000"/>
                  </a:schemeClr>
                </a:solidFill>
              </a:defRPr>
            </a:lvl1pPr>
          </a:lstStyle>
          <a:p>
            <a:fld id="{5095F90B-FE0E-4E55-8D89-9CB3226B94B3}" type="datetimeFigureOut">
              <a:rPr kumimoji="1" lang="ja-JP" altLang="en-US" smtClean="0"/>
              <a:pPr/>
              <a:t>2013/3/19</a:t>
            </a:fld>
            <a:endParaRPr kumimoji="1" lang="ja-JP" altLang="en-US"/>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127993" tIns="63997" rIns="127993" bIns="63997"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127993" tIns="63997" rIns="127993" bIns="63997" rtlCol="0" anchor="ctr"/>
          <a:lstStyle>
            <a:lvl1pPr algn="r">
              <a:defRPr sz="1700">
                <a:solidFill>
                  <a:schemeClr val="tx1">
                    <a:tint val="75000"/>
                  </a:schemeClr>
                </a:solidFill>
              </a:defRPr>
            </a:lvl1pPr>
          </a:lstStyle>
          <a:p>
            <a:fld id="{CF53FC4E-B306-48A6-A591-FF5B9B7F245D}" type="slidenum">
              <a:rPr kumimoji="1" lang="ja-JP" altLang="en-US" smtClean="0"/>
              <a:pPr/>
              <a:t>‹#›</a:t>
            </a:fld>
            <a:endParaRPr kumimoji="1" lang="ja-JP" altLang="en-US"/>
          </a:p>
        </p:txBody>
      </p:sp>
    </p:spTree>
    <p:extLst>
      <p:ext uri="{BB962C8B-B14F-4D97-AF65-F5344CB8AC3E}">
        <p14:creationId xmlns:p14="http://schemas.microsoft.com/office/powerpoint/2010/main" val="571812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30" rtl="0" eaLnBrk="1" latinLnBrk="0" hangingPunct="1">
        <a:spcBef>
          <a:spcPct val="0"/>
        </a:spcBef>
        <a:buNone/>
        <a:defRPr kumimoji="1" sz="6100" kern="1200">
          <a:solidFill>
            <a:schemeClr val="tx1"/>
          </a:solidFill>
          <a:latin typeface="+mj-lt"/>
          <a:ea typeface="+mj-ea"/>
          <a:cs typeface="+mj-cs"/>
        </a:defRPr>
      </a:lvl1pPr>
    </p:titleStyle>
    <p:bodyStyle>
      <a:lvl1pPr marL="479974" indent="-479974" algn="l" defTabSz="127993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39942" indent="-399977" algn="l" defTabSz="127993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599912" indent="-319982" algn="l" defTabSz="1279930" rtl="0" eaLnBrk="1" latinLnBrk="0" hangingPunct="1">
        <a:spcBef>
          <a:spcPct val="20000"/>
        </a:spcBef>
        <a:buFont typeface="Arial" pitchFamily="34" charset="0"/>
        <a:buChar char="•"/>
        <a:defRPr kumimoji="1" sz="3300" kern="1200">
          <a:solidFill>
            <a:schemeClr val="tx1"/>
          </a:solidFill>
          <a:latin typeface="+mn-lt"/>
          <a:ea typeface="+mn-ea"/>
          <a:cs typeface="+mn-cs"/>
        </a:defRPr>
      </a:lvl3pPr>
      <a:lvl4pPr marL="2239875" indent="-319982" algn="l" defTabSz="127993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79840" indent="-319982" algn="l" defTabSz="127993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19805" indent="-319982" algn="l" defTabSz="127993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59770" indent="-319982" algn="l" defTabSz="127993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799734" indent="-319982" algn="l" defTabSz="127993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39699" indent="-319982" algn="l" defTabSz="127993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79930" rtl="0" eaLnBrk="1" latinLnBrk="0" hangingPunct="1">
        <a:defRPr kumimoji="1" sz="2500" kern="1200">
          <a:solidFill>
            <a:schemeClr val="tx1"/>
          </a:solidFill>
          <a:latin typeface="+mn-lt"/>
          <a:ea typeface="+mn-ea"/>
          <a:cs typeface="+mn-cs"/>
        </a:defRPr>
      </a:lvl1pPr>
      <a:lvl2pPr marL="639965" algn="l" defTabSz="1279930" rtl="0" eaLnBrk="1" latinLnBrk="0" hangingPunct="1">
        <a:defRPr kumimoji="1" sz="2500" kern="1200">
          <a:solidFill>
            <a:schemeClr val="tx1"/>
          </a:solidFill>
          <a:latin typeface="+mn-lt"/>
          <a:ea typeface="+mn-ea"/>
          <a:cs typeface="+mn-cs"/>
        </a:defRPr>
      </a:lvl2pPr>
      <a:lvl3pPr marL="1279930" algn="l" defTabSz="1279930" rtl="0" eaLnBrk="1" latinLnBrk="0" hangingPunct="1">
        <a:defRPr kumimoji="1" sz="2500" kern="1200">
          <a:solidFill>
            <a:schemeClr val="tx1"/>
          </a:solidFill>
          <a:latin typeface="+mn-lt"/>
          <a:ea typeface="+mn-ea"/>
          <a:cs typeface="+mn-cs"/>
        </a:defRPr>
      </a:lvl3pPr>
      <a:lvl4pPr marL="1919894" algn="l" defTabSz="1279930" rtl="0" eaLnBrk="1" latinLnBrk="0" hangingPunct="1">
        <a:defRPr kumimoji="1" sz="2500" kern="1200">
          <a:solidFill>
            <a:schemeClr val="tx1"/>
          </a:solidFill>
          <a:latin typeface="+mn-lt"/>
          <a:ea typeface="+mn-ea"/>
          <a:cs typeface="+mn-cs"/>
        </a:defRPr>
      </a:lvl4pPr>
      <a:lvl5pPr marL="2559858" algn="l" defTabSz="1279930" rtl="0" eaLnBrk="1" latinLnBrk="0" hangingPunct="1">
        <a:defRPr kumimoji="1" sz="2500" kern="1200">
          <a:solidFill>
            <a:schemeClr val="tx1"/>
          </a:solidFill>
          <a:latin typeface="+mn-lt"/>
          <a:ea typeface="+mn-ea"/>
          <a:cs typeface="+mn-cs"/>
        </a:defRPr>
      </a:lvl5pPr>
      <a:lvl6pPr marL="3199822" algn="l" defTabSz="1279930" rtl="0" eaLnBrk="1" latinLnBrk="0" hangingPunct="1">
        <a:defRPr kumimoji="1" sz="2500" kern="1200">
          <a:solidFill>
            <a:schemeClr val="tx1"/>
          </a:solidFill>
          <a:latin typeface="+mn-lt"/>
          <a:ea typeface="+mn-ea"/>
          <a:cs typeface="+mn-cs"/>
        </a:defRPr>
      </a:lvl6pPr>
      <a:lvl7pPr marL="3839787" algn="l" defTabSz="1279930" rtl="0" eaLnBrk="1" latinLnBrk="0" hangingPunct="1">
        <a:defRPr kumimoji="1" sz="2500" kern="1200">
          <a:solidFill>
            <a:schemeClr val="tx1"/>
          </a:solidFill>
          <a:latin typeface="+mn-lt"/>
          <a:ea typeface="+mn-ea"/>
          <a:cs typeface="+mn-cs"/>
        </a:defRPr>
      </a:lvl7pPr>
      <a:lvl8pPr marL="4479752" algn="l" defTabSz="1279930" rtl="0" eaLnBrk="1" latinLnBrk="0" hangingPunct="1">
        <a:defRPr kumimoji="1" sz="2500" kern="1200">
          <a:solidFill>
            <a:schemeClr val="tx1"/>
          </a:solidFill>
          <a:latin typeface="+mn-lt"/>
          <a:ea typeface="+mn-ea"/>
          <a:cs typeface="+mn-cs"/>
        </a:defRPr>
      </a:lvl8pPr>
      <a:lvl9pPr marL="5119717" algn="l" defTabSz="127993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角丸四角形 85"/>
          <p:cNvSpPr/>
          <p:nvPr/>
        </p:nvSpPr>
        <p:spPr>
          <a:xfrm>
            <a:off x="16248" y="408113"/>
            <a:ext cx="12732446" cy="1512167"/>
          </a:xfrm>
          <a:prstGeom prst="roundRect">
            <a:avLst>
              <a:gd name="adj" fmla="val 485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t" anchorCtr="0"/>
          <a:lstStyle/>
          <a:p>
            <a:pPr marL="177768" indent="-177768"/>
            <a:endParaRPr lang="en-US" altLang="ja-JP" sz="1300" dirty="0">
              <a:solidFill>
                <a:schemeClr val="tx1"/>
              </a:solidFill>
            </a:endParaRPr>
          </a:p>
        </p:txBody>
      </p:sp>
      <p:sp>
        <p:nvSpPr>
          <p:cNvPr id="2" name="正方形/長方形 1"/>
          <p:cNvSpPr/>
          <p:nvPr/>
        </p:nvSpPr>
        <p:spPr>
          <a:xfrm>
            <a:off x="16247" y="17501"/>
            <a:ext cx="10633860" cy="4626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lnSpc>
                <a:spcPts val="1800"/>
              </a:lnSpc>
            </a:pPr>
            <a:r>
              <a:rPr lang="ja-JP" altLang="en-US" sz="2400" dirty="0">
                <a:solidFill>
                  <a:schemeClr val="tx1"/>
                </a:solidFill>
                <a:latin typeface="HGP創英角ｺﾞｼｯｸUB" pitchFamily="50" charset="-128"/>
                <a:ea typeface="HGP創英角ｺﾞｼｯｸUB" pitchFamily="50" charset="-128"/>
              </a:rPr>
              <a:t>東日本大震災からの本格的な復興、福島の再生に向けて　</a:t>
            </a:r>
            <a:r>
              <a:rPr lang="en-US" altLang="ja-JP" sz="2400" dirty="0">
                <a:solidFill>
                  <a:schemeClr val="tx1"/>
                </a:solidFill>
                <a:latin typeface="HGP創英角ｺﾞｼｯｸUB" pitchFamily="50" charset="-128"/>
                <a:ea typeface="HGP創英角ｺﾞｼｯｸUB" pitchFamily="50" charset="-128"/>
              </a:rPr>
              <a:t>【</a:t>
            </a:r>
            <a:r>
              <a:rPr lang="ja-JP" altLang="en-US" sz="2400" dirty="0" smtClean="0">
                <a:solidFill>
                  <a:schemeClr val="tx1"/>
                </a:solidFill>
                <a:latin typeface="HGP創英角ｺﾞｼｯｸUB" pitchFamily="50" charset="-128"/>
                <a:ea typeface="HGP創英角ｺﾞｼｯｸUB" pitchFamily="50" charset="-128"/>
              </a:rPr>
              <a:t>概要</a:t>
            </a:r>
            <a:r>
              <a:rPr lang="en-US" altLang="ja-JP" sz="2400" dirty="0" smtClean="0">
                <a:solidFill>
                  <a:schemeClr val="tx1"/>
                </a:solidFill>
                <a:latin typeface="HGP創英角ｺﾞｼｯｸUB" pitchFamily="50" charset="-128"/>
                <a:ea typeface="HGP創英角ｺﾞｼｯｸUB" pitchFamily="50" charset="-128"/>
              </a:rPr>
              <a:t>】</a:t>
            </a:r>
            <a:endParaRPr lang="en-US" altLang="ja-JP" sz="2400" dirty="0">
              <a:solidFill>
                <a:schemeClr val="tx1"/>
              </a:solidFill>
              <a:latin typeface="HGP創英角ｺﾞｼｯｸUB" pitchFamily="50" charset="-128"/>
              <a:ea typeface="HGP創英角ｺﾞｼｯｸUB" pitchFamily="50" charset="-128"/>
            </a:endParaRPr>
          </a:p>
        </p:txBody>
      </p:sp>
      <p:sp>
        <p:nvSpPr>
          <p:cNvPr id="39" name="正方形/長方形 38"/>
          <p:cNvSpPr/>
          <p:nvPr/>
        </p:nvSpPr>
        <p:spPr>
          <a:xfrm>
            <a:off x="-27117" y="420047"/>
            <a:ext cx="1548172" cy="21602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3" tIns="45712" rIns="91423" bIns="45712" numCol="1" spcCol="0" rtlCol="0" fromWordArt="0" anchor="ctr" anchorCtr="0" forceAA="0" compatLnSpc="1">
            <a:prstTxWarp prst="textNoShape">
              <a:avLst/>
            </a:prstTxWarp>
            <a:noAutofit/>
          </a:bodyPr>
          <a:lstStyle/>
          <a:p>
            <a:pPr algn="ctr"/>
            <a:endParaRPr lang="ja-JP" altLang="en-US" sz="1200" dirty="0">
              <a:solidFill>
                <a:schemeClr val="tx1"/>
              </a:solidFill>
            </a:endParaRPr>
          </a:p>
        </p:txBody>
      </p:sp>
      <p:sp>
        <p:nvSpPr>
          <p:cNvPr id="5" name="角丸四角形 4"/>
          <p:cNvSpPr/>
          <p:nvPr/>
        </p:nvSpPr>
        <p:spPr>
          <a:xfrm>
            <a:off x="50554" y="1963224"/>
            <a:ext cx="6206230" cy="288032"/>
          </a:xfrm>
          <a:prstGeom prst="roundRect">
            <a:avLst/>
          </a:prstGeom>
          <a:ln>
            <a:solidFill>
              <a:schemeClr val="tx1">
                <a:lumMod val="50000"/>
                <a:lumOff val="5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23" tIns="45712" rIns="91423" bIns="45712" numCol="1" spcCol="0" rtlCol="0" fromWordArt="0" anchor="ctr" anchorCtr="0" forceAA="0" compatLnSpc="1">
            <a:prstTxWarp prst="textNoShape">
              <a:avLst/>
            </a:prstTxWarp>
            <a:noAutofit/>
          </a:bodyPr>
          <a:lstStyle/>
          <a:p>
            <a:pPr marL="177768" indent="-177768">
              <a:defRPr/>
            </a:pPr>
            <a:r>
              <a:rPr lang="en-US" altLang="ja-JP" sz="1700" dirty="0" smtClean="0">
                <a:solidFill>
                  <a:schemeClr val="bg1"/>
                </a:solidFill>
                <a:latin typeface="HGP創英角ｺﾞｼｯｸUB" pitchFamily="50" charset="-128"/>
                <a:ea typeface="HGP創英角ｺﾞｼｯｸUB" pitchFamily="50" charset="-128"/>
              </a:rPr>
              <a:t>Ⅰ</a:t>
            </a:r>
            <a:r>
              <a:rPr lang="ja-JP" altLang="en-US" sz="1700" dirty="0" err="1" smtClean="0">
                <a:solidFill>
                  <a:schemeClr val="bg1"/>
                </a:solidFill>
                <a:latin typeface="HGP創英角ｺﾞｼｯｸUB" pitchFamily="50" charset="-128"/>
                <a:ea typeface="HGP創英角ｺﾞｼｯｸUB" pitchFamily="50" charset="-128"/>
              </a:rPr>
              <a:t>．</a:t>
            </a:r>
            <a:r>
              <a:rPr lang="ja-JP" altLang="en-US" sz="1700" dirty="0" smtClean="0">
                <a:solidFill>
                  <a:schemeClr val="bg1"/>
                </a:solidFill>
                <a:latin typeface="HGP創英角ｺﾞｼｯｸUB" pitchFamily="50" charset="-128"/>
                <a:ea typeface="HGP創英角ｺﾞｼｯｸUB" pitchFamily="50" charset="-128"/>
              </a:rPr>
              <a:t>復旧から復興という段階の変化を踏まえた対応を</a:t>
            </a:r>
            <a:endParaRPr lang="en-US" altLang="ja-JP" sz="1700" dirty="0">
              <a:solidFill>
                <a:schemeClr val="bg1"/>
              </a:solidFill>
              <a:latin typeface="HGP創英角ｺﾞｼｯｸUB" pitchFamily="50" charset="-128"/>
              <a:ea typeface="HGP創英角ｺﾞｼｯｸUB" pitchFamily="50" charset="-128"/>
            </a:endParaRPr>
          </a:p>
        </p:txBody>
      </p:sp>
      <p:sp>
        <p:nvSpPr>
          <p:cNvPr id="29" name="角丸四角形 28"/>
          <p:cNvSpPr/>
          <p:nvPr/>
        </p:nvSpPr>
        <p:spPr>
          <a:xfrm>
            <a:off x="6380728" y="6312768"/>
            <a:ext cx="6295969" cy="3144190"/>
          </a:xfrm>
          <a:prstGeom prst="roundRect">
            <a:avLst>
              <a:gd name="adj" fmla="val 485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t" anchorCtr="0"/>
          <a:lstStyle/>
          <a:p>
            <a:pPr marL="177768" indent="-177768"/>
            <a:endParaRPr lang="en-US" altLang="ja-JP" sz="1300" dirty="0">
              <a:solidFill>
                <a:schemeClr val="tx1"/>
              </a:solidFill>
            </a:endParaRPr>
          </a:p>
        </p:txBody>
      </p:sp>
      <p:sp>
        <p:nvSpPr>
          <p:cNvPr id="80" name="角丸四角形 79"/>
          <p:cNvSpPr/>
          <p:nvPr/>
        </p:nvSpPr>
        <p:spPr>
          <a:xfrm>
            <a:off x="6380728" y="2322206"/>
            <a:ext cx="6266079" cy="3377408"/>
          </a:xfrm>
          <a:prstGeom prst="roundRect">
            <a:avLst>
              <a:gd name="adj" fmla="val 485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t" anchorCtr="0"/>
          <a:lstStyle/>
          <a:p>
            <a:pPr marL="177768" indent="-177768"/>
            <a:endParaRPr lang="en-US" altLang="ja-JP" sz="1300" dirty="0">
              <a:solidFill>
                <a:schemeClr val="tx1"/>
              </a:solidFill>
            </a:endParaRPr>
          </a:p>
        </p:txBody>
      </p:sp>
      <p:sp>
        <p:nvSpPr>
          <p:cNvPr id="89" name="角丸四角形 88"/>
          <p:cNvSpPr/>
          <p:nvPr/>
        </p:nvSpPr>
        <p:spPr>
          <a:xfrm>
            <a:off x="16247" y="2340673"/>
            <a:ext cx="6240537" cy="7112106"/>
          </a:xfrm>
          <a:prstGeom prst="roundRect">
            <a:avLst>
              <a:gd name="adj" fmla="val 485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t" anchorCtr="0"/>
          <a:lstStyle/>
          <a:p>
            <a:pPr marL="177768" indent="-177768"/>
            <a:endParaRPr lang="en-US" altLang="ja-JP" sz="1300" dirty="0">
              <a:solidFill>
                <a:schemeClr val="tx1"/>
              </a:solidFill>
            </a:endParaRPr>
          </a:p>
        </p:txBody>
      </p:sp>
      <p:sp>
        <p:nvSpPr>
          <p:cNvPr id="72" name="テキスト ボックス 12"/>
          <p:cNvSpPr txBox="1"/>
          <p:nvPr/>
        </p:nvSpPr>
        <p:spPr>
          <a:xfrm>
            <a:off x="164461" y="9456958"/>
            <a:ext cx="3784213" cy="1551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23" tIns="45712" rIns="91423" bIns="45712" numCol="1" spcCol="0" rtlCol="0" fromWordArt="0" anchor="t" anchorCtr="0" forceAA="0" compatLnSpc="1">
            <a:prstTxWarp prst="textNoShape">
              <a:avLst/>
            </a:prstTxWarp>
            <a:noAutofit/>
          </a:bodyPr>
          <a:lstStyle/>
          <a:p>
            <a:pPr>
              <a:lnSpc>
                <a:spcPts val="700"/>
              </a:lnSpc>
            </a:pPr>
            <a:r>
              <a:rPr lang="en-US" altLang="ja-JP" sz="800" kern="100" dirty="0">
                <a:solidFill>
                  <a:schemeClr val="tx1"/>
                </a:solidFill>
                <a:ea typeface="ＭＳ 明朝"/>
                <a:cs typeface="Times New Roman"/>
              </a:rPr>
              <a:t>※</a:t>
            </a:r>
            <a:r>
              <a:rPr lang="ja-JP" altLang="en-US" sz="800" kern="100" dirty="0" smtClean="0">
                <a:solidFill>
                  <a:schemeClr val="tx1"/>
                </a:solidFill>
                <a:ea typeface="ＭＳ 明朝"/>
                <a:cs typeface="Times New Roman"/>
              </a:rPr>
              <a:t>「各地商工会議所からの主な意見」はヒアリング結果に基づき日商作成</a:t>
            </a:r>
            <a:endParaRPr lang="ja-JP" altLang="en-US" sz="800" kern="100" dirty="0">
              <a:solidFill>
                <a:schemeClr val="tx1"/>
              </a:solidFill>
              <a:ea typeface="ＭＳ 明朝"/>
              <a:cs typeface="Times New Roman"/>
            </a:endParaRPr>
          </a:p>
        </p:txBody>
      </p:sp>
      <p:sp>
        <p:nvSpPr>
          <p:cNvPr id="12" name="正方形/長方形 11"/>
          <p:cNvSpPr/>
          <p:nvPr/>
        </p:nvSpPr>
        <p:spPr>
          <a:xfrm>
            <a:off x="10721280" y="17501"/>
            <a:ext cx="2027413" cy="4025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smtClean="0">
                <a:solidFill>
                  <a:schemeClr val="tx1"/>
                </a:solidFill>
              </a:rPr>
              <a:t>平成</a:t>
            </a:r>
            <a:r>
              <a:rPr kumimoji="1" lang="en-US" altLang="ja-JP" sz="1400" dirty="0" smtClean="0">
                <a:solidFill>
                  <a:schemeClr val="tx1"/>
                </a:solidFill>
              </a:rPr>
              <a:t>25</a:t>
            </a:r>
            <a:r>
              <a:rPr kumimoji="1" lang="ja-JP" altLang="en-US" sz="1400" dirty="0" smtClean="0">
                <a:solidFill>
                  <a:schemeClr val="tx1"/>
                </a:solidFill>
              </a:rPr>
              <a:t>年</a:t>
            </a:r>
            <a:r>
              <a:rPr kumimoji="1" lang="en-US" altLang="ja-JP" sz="1400" dirty="0" smtClean="0">
                <a:solidFill>
                  <a:schemeClr val="tx1"/>
                </a:solidFill>
              </a:rPr>
              <a:t>3</a:t>
            </a:r>
            <a:r>
              <a:rPr kumimoji="1" lang="ja-JP" altLang="en-US" sz="1400" dirty="0" smtClean="0">
                <a:solidFill>
                  <a:schemeClr val="tx1"/>
                </a:solidFill>
              </a:rPr>
              <a:t>月</a:t>
            </a:r>
            <a:r>
              <a:rPr lang="en-US" altLang="ja-JP" sz="1400" dirty="0">
                <a:solidFill>
                  <a:schemeClr val="tx1"/>
                </a:solidFill>
              </a:rPr>
              <a:t>21</a:t>
            </a:r>
            <a:r>
              <a:rPr kumimoji="1" lang="ja-JP" altLang="en-US" sz="1400" dirty="0" smtClean="0">
                <a:solidFill>
                  <a:schemeClr val="tx1"/>
                </a:solidFill>
              </a:rPr>
              <a:t>日</a:t>
            </a:r>
            <a:endParaRPr kumimoji="1" lang="en-US" altLang="ja-JP" sz="1400" dirty="0" smtClean="0">
              <a:solidFill>
                <a:schemeClr val="tx1"/>
              </a:solidFill>
            </a:endParaRPr>
          </a:p>
          <a:p>
            <a:pPr algn="ctr"/>
            <a:r>
              <a:rPr lang="ja-JP" altLang="en-US" sz="1400" dirty="0" smtClean="0">
                <a:solidFill>
                  <a:schemeClr val="tx1"/>
                </a:solidFill>
              </a:rPr>
              <a:t>日本商工会議所</a:t>
            </a:r>
            <a:endParaRPr kumimoji="1" lang="ja-JP" altLang="en-US" sz="1400" dirty="0" smtClean="0">
              <a:solidFill>
                <a:schemeClr val="tx1"/>
              </a:solidFill>
            </a:endParaRPr>
          </a:p>
        </p:txBody>
      </p:sp>
      <p:sp>
        <p:nvSpPr>
          <p:cNvPr id="96" name="角丸四角形 95"/>
          <p:cNvSpPr/>
          <p:nvPr/>
        </p:nvSpPr>
        <p:spPr>
          <a:xfrm>
            <a:off x="6411686" y="1963224"/>
            <a:ext cx="6231447" cy="288032"/>
          </a:xfrm>
          <a:prstGeom prst="roundRect">
            <a:avLst/>
          </a:prstGeom>
          <a:ln>
            <a:solidFill>
              <a:schemeClr val="tx1">
                <a:lumMod val="50000"/>
                <a:lumOff val="5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23" tIns="45712" rIns="91423" bIns="45712" numCol="1" spcCol="0" rtlCol="0" fromWordArt="0" anchor="ctr" anchorCtr="0" forceAA="0" compatLnSpc="1">
            <a:prstTxWarp prst="textNoShape">
              <a:avLst/>
            </a:prstTxWarp>
            <a:noAutofit/>
          </a:bodyPr>
          <a:lstStyle/>
          <a:p>
            <a:pPr marL="177768" indent="-177768">
              <a:defRPr/>
            </a:pPr>
            <a:r>
              <a:rPr lang="en-US" altLang="ja-JP" sz="1700" dirty="0">
                <a:solidFill>
                  <a:schemeClr val="bg1"/>
                </a:solidFill>
                <a:latin typeface="HGP創英角ｺﾞｼｯｸUB" pitchFamily="50" charset="-128"/>
                <a:ea typeface="HGP創英角ｺﾞｼｯｸUB" pitchFamily="50" charset="-128"/>
              </a:rPr>
              <a:t>Ⅱ</a:t>
            </a:r>
            <a:r>
              <a:rPr lang="ja-JP" altLang="en-US" sz="1700" dirty="0" err="1" smtClean="0">
                <a:solidFill>
                  <a:schemeClr val="bg1"/>
                </a:solidFill>
                <a:latin typeface="HGP創英角ｺﾞｼｯｸUB" pitchFamily="50" charset="-128"/>
                <a:ea typeface="HGP創英角ｺﾞｼｯｸUB" pitchFamily="50" charset="-128"/>
              </a:rPr>
              <a:t>．</a:t>
            </a:r>
            <a:r>
              <a:rPr lang="ja-JP" altLang="en-US" sz="1700" dirty="0" smtClean="0">
                <a:solidFill>
                  <a:schemeClr val="bg1"/>
                </a:solidFill>
                <a:latin typeface="HGP創英角ｺﾞｼｯｸUB" pitchFamily="50" charset="-128"/>
                <a:ea typeface="HGP創英角ｺﾞｼｯｸUB" pitchFamily="50" charset="-128"/>
              </a:rPr>
              <a:t>中小企業の早期再建に向けて</a:t>
            </a:r>
            <a:endParaRPr lang="en-US" altLang="ja-JP" sz="1700" dirty="0">
              <a:solidFill>
                <a:schemeClr val="bg1"/>
              </a:solidFill>
              <a:latin typeface="HGP創英角ｺﾞｼｯｸUB" pitchFamily="50" charset="-128"/>
              <a:ea typeface="HGP創英角ｺﾞｼｯｸUB" pitchFamily="50" charset="-128"/>
            </a:endParaRPr>
          </a:p>
        </p:txBody>
      </p:sp>
      <p:sp>
        <p:nvSpPr>
          <p:cNvPr id="98" name="角丸四角形 97"/>
          <p:cNvSpPr/>
          <p:nvPr/>
        </p:nvSpPr>
        <p:spPr>
          <a:xfrm>
            <a:off x="6401328" y="5788414"/>
            <a:ext cx="6264168" cy="489821"/>
          </a:xfrm>
          <a:prstGeom prst="roundRect">
            <a:avLst/>
          </a:prstGeom>
          <a:ln>
            <a:solidFill>
              <a:schemeClr val="tx1">
                <a:lumMod val="50000"/>
                <a:lumOff val="5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23" tIns="45712" rIns="91423" bIns="45712" numCol="1" spcCol="0" rtlCol="0" fromWordArt="0" anchor="ctr" anchorCtr="0" forceAA="0" compatLnSpc="1">
            <a:prstTxWarp prst="textNoShape">
              <a:avLst/>
            </a:prstTxWarp>
            <a:noAutofit/>
          </a:bodyPr>
          <a:lstStyle/>
          <a:p>
            <a:pPr marL="177768" indent="-177768">
              <a:defRPr/>
            </a:pPr>
            <a:r>
              <a:rPr lang="en-US" altLang="ja-JP" sz="1700" dirty="0">
                <a:solidFill>
                  <a:schemeClr val="bg1"/>
                </a:solidFill>
                <a:latin typeface="HGP創英角ｺﾞｼｯｸUB" pitchFamily="50" charset="-128"/>
                <a:ea typeface="HGP創英角ｺﾞｼｯｸUB" pitchFamily="50" charset="-128"/>
              </a:rPr>
              <a:t>Ⅲ</a:t>
            </a:r>
            <a:r>
              <a:rPr lang="ja-JP" altLang="en-US" sz="1700" dirty="0" err="1" smtClean="0">
                <a:solidFill>
                  <a:schemeClr val="bg1"/>
                </a:solidFill>
                <a:latin typeface="HGP創英角ｺﾞｼｯｸUB" pitchFamily="50" charset="-128"/>
                <a:ea typeface="HGP創英角ｺﾞｼｯｸUB" pitchFamily="50" charset="-128"/>
              </a:rPr>
              <a:t>．</a:t>
            </a:r>
            <a:r>
              <a:rPr lang="ja-JP" altLang="en-US" sz="1700" dirty="0" smtClean="0">
                <a:solidFill>
                  <a:schemeClr val="bg1"/>
                </a:solidFill>
                <a:latin typeface="HGP創英角ｺﾞｼｯｸUB" pitchFamily="50" charset="-128"/>
                <a:ea typeface="HGP創英角ｺﾞｼｯｸUB" pitchFamily="50" charset="-128"/>
              </a:rPr>
              <a:t>あらゆる対策による原発事故からの一日も早い脱却を</a:t>
            </a:r>
            <a:endParaRPr lang="en-US" altLang="ja-JP" sz="1700" dirty="0" smtClean="0">
              <a:solidFill>
                <a:schemeClr val="bg1"/>
              </a:solidFill>
              <a:latin typeface="HGP創英角ｺﾞｼｯｸUB" pitchFamily="50" charset="-128"/>
              <a:ea typeface="HGP創英角ｺﾞｼｯｸUB" pitchFamily="50" charset="-128"/>
            </a:endParaRPr>
          </a:p>
          <a:p>
            <a:pPr marL="177768" indent="-177768">
              <a:defRPr/>
            </a:pPr>
            <a:r>
              <a:rPr lang="ja-JP" altLang="en-US" sz="1700" dirty="0" smtClean="0">
                <a:solidFill>
                  <a:schemeClr val="bg1"/>
                </a:solidFill>
                <a:latin typeface="HGP創英角ｺﾞｼｯｸUB" pitchFamily="50" charset="-128"/>
                <a:ea typeface="HGP創英角ｺﾞｼｯｸUB" pitchFamily="50" charset="-128"/>
              </a:rPr>
              <a:t>　　－福島の再生に向けて－</a:t>
            </a:r>
            <a:endParaRPr lang="en-US" altLang="ja-JP" sz="1700" dirty="0">
              <a:solidFill>
                <a:schemeClr val="bg1"/>
              </a:solidFill>
              <a:latin typeface="HGP創英角ｺﾞｼｯｸUB" pitchFamily="50" charset="-128"/>
              <a:ea typeface="HGP創英角ｺﾞｼｯｸUB" pitchFamily="50" charset="-128"/>
            </a:endParaRPr>
          </a:p>
        </p:txBody>
      </p:sp>
      <p:sp>
        <p:nvSpPr>
          <p:cNvPr id="44" name="角丸四角形 43"/>
          <p:cNvSpPr/>
          <p:nvPr/>
        </p:nvSpPr>
        <p:spPr>
          <a:xfrm>
            <a:off x="64096" y="5376664"/>
            <a:ext cx="2425358" cy="216024"/>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ctr"/>
          <a:lstStyle/>
          <a:p>
            <a:pPr algn="ctr" defTabSz="1279295">
              <a:lnSpc>
                <a:spcPts val="1100"/>
              </a:lnSpc>
              <a:defRPr/>
            </a:pPr>
            <a:r>
              <a:rPr lang="ja-JP" altLang="en-US" sz="1200" dirty="0" smtClean="0">
                <a:solidFill>
                  <a:schemeClr val="tx1"/>
                </a:solidFill>
                <a:latin typeface="ＭＳ ゴシック" pitchFamily="49" charset="-128"/>
                <a:ea typeface="ＭＳ ゴシック" pitchFamily="49" charset="-128"/>
              </a:rPr>
              <a:t>各地商工会議所からの主な意見</a:t>
            </a:r>
            <a:endParaRPr lang="ja-JP" altLang="en-US" sz="1200" dirty="0">
              <a:solidFill>
                <a:schemeClr val="tx1"/>
              </a:solidFill>
              <a:latin typeface="ＭＳ ゴシック" pitchFamily="49" charset="-128"/>
              <a:ea typeface="ＭＳ ゴシック" pitchFamily="49" charset="-128"/>
            </a:endParaRPr>
          </a:p>
        </p:txBody>
      </p:sp>
      <p:sp>
        <p:nvSpPr>
          <p:cNvPr id="45" name="テキスト ボックス 44"/>
          <p:cNvSpPr txBox="1"/>
          <p:nvPr/>
        </p:nvSpPr>
        <p:spPr>
          <a:xfrm>
            <a:off x="24926" y="5592688"/>
            <a:ext cx="6049699" cy="2323713"/>
          </a:xfrm>
          <a:prstGeom prst="rect">
            <a:avLst/>
          </a:prstGeom>
          <a:noFill/>
        </p:spPr>
        <p:txBody>
          <a:bodyPr wrap="square" rtlCol="0">
            <a:spAutoFit/>
          </a:bodyPr>
          <a:lstStyle/>
          <a:p>
            <a:r>
              <a:rPr lang="ja-JP" altLang="en-US" sz="1200" dirty="0" smtClean="0"/>
              <a:t>○</a:t>
            </a:r>
            <a:r>
              <a:rPr lang="ja-JP" altLang="en-US" sz="1200" u="sng" dirty="0"/>
              <a:t>国</a:t>
            </a:r>
            <a:r>
              <a:rPr lang="ja-JP" altLang="en-US" sz="1200" u="sng" dirty="0" smtClean="0"/>
              <a:t>の施策（対応）が震災前と変わっていない。申請書の書式が震災前と同じで、手続きに</a:t>
            </a:r>
            <a:endParaRPr lang="en-US" altLang="ja-JP" sz="1200" u="sng" dirty="0" smtClean="0"/>
          </a:p>
          <a:p>
            <a:r>
              <a:rPr lang="ja-JP" altLang="en-US" sz="1200" dirty="0"/>
              <a:t>　</a:t>
            </a:r>
            <a:r>
              <a:rPr lang="ja-JP" altLang="en-US" sz="1200" u="sng" dirty="0"/>
              <a:t> </a:t>
            </a:r>
            <a:r>
              <a:rPr lang="ja-JP" altLang="en-US" sz="1200" u="sng" dirty="0" smtClean="0"/>
              <a:t>時間がかかる。平時と非常時で変えてほしい</a:t>
            </a:r>
            <a:r>
              <a:rPr lang="ja-JP" altLang="en-US" sz="1200" dirty="0" smtClean="0"/>
              <a:t>（気仙沼）。</a:t>
            </a:r>
            <a:endParaRPr lang="en-US" altLang="ja-JP" sz="1200" dirty="0" smtClean="0"/>
          </a:p>
          <a:p>
            <a:pPr>
              <a:lnSpc>
                <a:spcPts val="600"/>
              </a:lnSpc>
            </a:pPr>
            <a:endParaRPr lang="en-US" altLang="ja-JP" sz="1200" dirty="0" smtClean="0"/>
          </a:p>
          <a:p>
            <a:r>
              <a:rPr lang="ja-JP" altLang="en-US" sz="1200" dirty="0" smtClean="0"/>
              <a:t>○</a:t>
            </a:r>
            <a:r>
              <a:rPr lang="ja-JP" altLang="en-US" sz="1200" u="sng" dirty="0" smtClean="0"/>
              <a:t>盛り土した地域が使用可能になるまでどの程度の期間が必要か</a:t>
            </a:r>
            <a:r>
              <a:rPr lang="ja-JP" altLang="en-US" sz="1200" dirty="0" smtClean="0"/>
              <a:t>、下水管などの既存埋</a:t>
            </a:r>
            <a:endParaRPr lang="en-US" altLang="ja-JP" sz="1200" dirty="0" smtClean="0"/>
          </a:p>
          <a:p>
            <a:r>
              <a:rPr lang="ja-JP" altLang="en-US" sz="1200" dirty="0"/>
              <a:t>　</a:t>
            </a:r>
            <a:r>
              <a:rPr lang="ja-JP" altLang="en-US" sz="1200" dirty="0" smtClean="0"/>
              <a:t>設施設は撤去するのかなど</a:t>
            </a:r>
            <a:r>
              <a:rPr lang="ja-JP" altLang="en-US" sz="1200" u="sng" dirty="0" smtClean="0"/>
              <a:t>、</a:t>
            </a:r>
            <a:r>
              <a:rPr lang="ja-JP" altLang="en-US" sz="1200" u="sng" dirty="0"/>
              <a:t>明らか</a:t>
            </a:r>
            <a:r>
              <a:rPr lang="ja-JP" altLang="en-US" sz="1200" u="sng" dirty="0" smtClean="0"/>
              <a:t>になっていない</a:t>
            </a:r>
            <a:r>
              <a:rPr lang="ja-JP" altLang="en-US" sz="1200" dirty="0" smtClean="0"/>
              <a:t>（仙台）。</a:t>
            </a:r>
            <a:endParaRPr lang="en-US" altLang="ja-JP" sz="1200" dirty="0" smtClean="0"/>
          </a:p>
          <a:p>
            <a:pPr>
              <a:lnSpc>
                <a:spcPts val="600"/>
              </a:lnSpc>
            </a:pPr>
            <a:endParaRPr lang="en-US" altLang="ja-JP" sz="1200" dirty="0" smtClean="0"/>
          </a:p>
          <a:p>
            <a:r>
              <a:rPr lang="ja-JP" altLang="en-US" sz="1200" dirty="0"/>
              <a:t>○</a:t>
            </a:r>
            <a:r>
              <a:rPr lang="ja-JP" altLang="en-US" sz="1200" u="sng" dirty="0"/>
              <a:t>常磐自動車道の早期全線供用開始、ＪＲ常磐線の早期復旧</a:t>
            </a:r>
            <a:r>
              <a:rPr lang="ja-JP" altLang="en-US" sz="1200" dirty="0"/>
              <a:t>を望む（相馬）。</a:t>
            </a:r>
            <a:endParaRPr lang="en-US" altLang="ja-JP" sz="1200" dirty="0"/>
          </a:p>
          <a:p>
            <a:pPr>
              <a:lnSpc>
                <a:spcPts val="600"/>
              </a:lnSpc>
            </a:pPr>
            <a:endParaRPr lang="en-US" altLang="ja-JP" sz="1200" dirty="0" smtClean="0"/>
          </a:p>
          <a:p>
            <a:r>
              <a:rPr lang="ja-JP" altLang="en-US" sz="1200" dirty="0" smtClean="0"/>
              <a:t>○地区によっては</a:t>
            </a:r>
            <a:r>
              <a:rPr lang="en-US" altLang="ja-JP" sz="1200" dirty="0" smtClean="0"/>
              <a:t>5</a:t>
            </a:r>
            <a:r>
              <a:rPr lang="ja-JP" altLang="en-US" sz="1200" dirty="0" smtClean="0"/>
              <a:t>メートルのかさ上げを要するが、</a:t>
            </a:r>
            <a:r>
              <a:rPr lang="ja-JP" altLang="en-US" sz="1200" u="sng" dirty="0" smtClean="0"/>
              <a:t>かさ上げを完了しても地盤が固まるには</a:t>
            </a:r>
            <a:endParaRPr lang="en-US" altLang="ja-JP" sz="1200" u="sng" dirty="0" smtClean="0"/>
          </a:p>
          <a:p>
            <a:r>
              <a:rPr lang="ja-JP" altLang="en-US" sz="1200" dirty="0"/>
              <a:t>　</a:t>
            </a:r>
            <a:r>
              <a:rPr lang="ja-JP" altLang="en-US" sz="1200" u="sng" dirty="0" smtClean="0"/>
              <a:t> さらに時間がかかる</a:t>
            </a:r>
            <a:r>
              <a:rPr lang="ja-JP" altLang="en-US" sz="1200" dirty="0" smtClean="0"/>
              <a:t>（気仙沼）。</a:t>
            </a:r>
            <a:endParaRPr lang="en-US" altLang="ja-JP" sz="1200" dirty="0" smtClean="0"/>
          </a:p>
          <a:p>
            <a:pPr>
              <a:lnSpc>
                <a:spcPts val="600"/>
              </a:lnSpc>
            </a:pPr>
            <a:endParaRPr lang="en-US" altLang="ja-JP" sz="1200" dirty="0" smtClean="0"/>
          </a:p>
          <a:p>
            <a:r>
              <a:rPr lang="ja-JP" altLang="en-US" sz="1200" dirty="0" smtClean="0"/>
              <a:t>○</a:t>
            </a:r>
            <a:r>
              <a:rPr lang="ja-JP" altLang="en-US" sz="1200" u="sng" dirty="0"/>
              <a:t>資材</a:t>
            </a:r>
            <a:r>
              <a:rPr lang="ja-JP" altLang="en-US" sz="1200" u="sng" dirty="0" smtClean="0"/>
              <a:t>が不足しており、工賃も高騰している</a:t>
            </a:r>
            <a:r>
              <a:rPr lang="ja-JP" altLang="en-US" sz="1200" dirty="0" smtClean="0"/>
              <a:t>。さらに</a:t>
            </a:r>
            <a:r>
              <a:rPr lang="ja-JP" altLang="en-US" sz="1200" u="sng" dirty="0" smtClean="0"/>
              <a:t>、公共事業が他の地で始まるとすれば、</a:t>
            </a:r>
            <a:endParaRPr lang="en-US" altLang="ja-JP" sz="1200" u="sng" dirty="0" smtClean="0"/>
          </a:p>
          <a:p>
            <a:r>
              <a:rPr lang="en-US" altLang="ja-JP" sz="1200" dirty="0"/>
              <a:t> </a:t>
            </a:r>
            <a:r>
              <a:rPr lang="en-US" altLang="ja-JP" sz="1200" dirty="0" smtClean="0"/>
              <a:t>  </a:t>
            </a:r>
            <a:r>
              <a:rPr lang="ja-JP" altLang="en-US" sz="1200" u="sng" dirty="0" smtClean="0"/>
              <a:t>そちらへ</a:t>
            </a:r>
            <a:r>
              <a:rPr lang="ja-JP" altLang="en-US" sz="1200" u="sng" dirty="0"/>
              <a:t>作業員</a:t>
            </a:r>
            <a:r>
              <a:rPr lang="ja-JP" altLang="en-US" sz="1200" u="sng" dirty="0" smtClean="0"/>
              <a:t>が流れるため、より一層復興に遅れを生じかねない</a:t>
            </a:r>
            <a:r>
              <a:rPr lang="ja-JP" altLang="en-US" sz="1200" dirty="0" smtClean="0"/>
              <a:t>（塩釜）。</a:t>
            </a:r>
            <a:endParaRPr lang="en-US" altLang="ja-JP" sz="1200" dirty="0" smtClean="0"/>
          </a:p>
          <a:p>
            <a:pPr>
              <a:lnSpc>
                <a:spcPts val="600"/>
              </a:lnSpc>
            </a:pPr>
            <a:endParaRPr lang="en-US" altLang="ja-JP" sz="1200" dirty="0" smtClean="0"/>
          </a:p>
          <a:p>
            <a:r>
              <a:rPr lang="ja-JP" altLang="en-US" sz="1200" dirty="0" smtClean="0"/>
              <a:t>○原発事故により、</a:t>
            </a:r>
            <a:r>
              <a:rPr lang="ja-JP" altLang="en-US" sz="1200" u="sng" dirty="0" smtClean="0"/>
              <a:t>企業も戻らず、かつ売上も伸びないのが実情</a:t>
            </a:r>
            <a:r>
              <a:rPr lang="ja-JP" altLang="en-US" sz="1200" dirty="0" smtClean="0"/>
              <a:t>である（原町</a:t>
            </a:r>
            <a:r>
              <a:rPr lang="ja-JP" altLang="en-US" sz="1200" dirty="0" smtClean="0"/>
              <a:t>）。</a:t>
            </a:r>
            <a:endParaRPr lang="en-US" altLang="ja-JP" sz="1200" dirty="0" smtClean="0"/>
          </a:p>
        </p:txBody>
      </p:sp>
      <p:sp>
        <p:nvSpPr>
          <p:cNvPr id="46" name="角丸四角形 45"/>
          <p:cNvSpPr/>
          <p:nvPr/>
        </p:nvSpPr>
        <p:spPr>
          <a:xfrm>
            <a:off x="9440834" y="3834882"/>
            <a:ext cx="2425358" cy="216024"/>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ctr"/>
          <a:lstStyle/>
          <a:p>
            <a:pPr algn="ctr" defTabSz="1279295">
              <a:lnSpc>
                <a:spcPts val="1100"/>
              </a:lnSpc>
              <a:defRPr/>
            </a:pPr>
            <a:r>
              <a:rPr lang="ja-JP" altLang="en-US" sz="1200" dirty="0" smtClean="0">
                <a:solidFill>
                  <a:schemeClr val="tx1"/>
                </a:solidFill>
                <a:latin typeface="ＭＳ ゴシック" pitchFamily="49" charset="-128"/>
                <a:ea typeface="ＭＳ ゴシック" pitchFamily="49" charset="-128"/>
              </a:rPr>
              <a:t>各地商工会議所からの主な意見</a:t>
            </a:r>
            <a:endParaRPr lang="ja-JP" altLang="en-US" sz="1200" dirty="0">
              <a:solidFill>
                <a:schemeClr val="tx1"/>
              </a:solidFill>
              <a:latin typeface="ＭＳ ゴシック" pitchFamily="49" charset="-128"/>
              <a:ea typeface="ＭＳ ゴシック" pitchFamily="49" charset="-128"/>
            </a:endParaRPr>
          </a:p>
        </p:txBody>
      </p:sp>
      <p:sp>
        <p:nvSpPr>
          <p:cNvPr id="47" name="テキスト ボックス 46"/>
          <p:cNvSpPr txBox="1"/>
          <p:nvPr/>
        </p:nvSpPr>
        <p:spPr>
          <a:xfrm>
            <a:off x="9281120" y="4152528"/>
            <a:ext cx="1572180" cy="1015663"/>
          </a:xfrm>
          <a:prstGeom prst="rect">
            <a:avLst/>
          </a:prstGeom>
          <a:noFill/>
        </p:spPr>
        <p:txBody>
          <a:bodyPr wrap="square" rtlCol="0">
            <a:spAutoFit/>
          </a:bodyPr>
          <a:lstStyle/>
          <a:p>
            <a:r>
              <a:rPr lang="ja-JP" altLang="en-US" sz="1200" dirty="0" smtClean="0"/>
              <a:t>○震災後の生産休止期間中に</a:t>
            </a:r>
            <a:r>
              <a:rPr lang="ja-JP" altLang="en-US" sz="1200" u="sng" dirty="0" smtClean="0"/>
              <a:t>販路を失ってしまったまま、主力商品の売上は半分弱にまで縮小</a:t>
            </a:r>
            <a:r>
              <a:rPr lang="ja-JP" altLang="en-US" sz="1200" dirty="0" smtClean="0"/>
              <a:t>（塩釜）。</a:t>
            </a:r>
            <a:endParaRPr lang="en-US" altLang="ja-JP" sz="1200" dirty="0" smtClean="0"/>
          </a:p>
        </p:txBody>
      </p:sp>
      <p:sp>
        <p:nvSpPr>
          <p:cNvPr id="50" name="角丸四角形 49"/>
          <p:cNvSpPr/>
          <p:nvPr/>
        </p:nvSpPr>
        <p:spPr>
          <a:xfrm>
            <a:off x="6446757" y="7419102"/>
            <a:ext cx="2425358" cy="216024"/>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anchor="ctr"/>
          <a:lstStyle/>
          <a:p>
            <a:pPr algn="ctr" defTabSz="1279295">
              <a:lnSpc>
                <a:spcPts val="1100"/>
              </a:lnSpc>
              <a:defRPr/>
            </a:pPr>
            <a:r>
              <a:rPr lang="ja-JP" altLang="en-US" sz="1200" dirty="0" smtClean="0">
                <a:solidFill>
                  <a:schemeClr val="tx1"/>
                </a:solidFill>
                <a:latin typeface="ＭＳ ゴシック" pitchFamily="49" charset="-128"/>
                <a:ea typeface="ＭＳ ゴシック" pitchFamily="49" charset="-128"/>
              </a:rPr>
              <a:t>各地商工会議所からの主な意見</a:t>
            </a:r>
            <a:endParaRPr lang="ja-JP" altLang="en-US" sz="1200" dirty="0">
              <a:solidFill>
                <a:schemeClr val="tx1"/>
              </a:solidFill>
              <a:latin typeface="ＭＳ ゴシック" pitchFamily="49" charset="-128"/>
              <a:ea typeface="ＭＳ ゴシック" pitchFamily="49" charset="-128"/>
            </a:endParaRPr>
          </a:p>
        </p:txBody>
      </p:sp>
      <p:sp>
        <p:nvSpPr>
          <p:cNvPr id="53" name="テキスト ボックス 52"/>
          <p:cNvSpPr txBox="1"/>
          <p:nvPr/>
        </p:nvSpPr>
        <p:spPr>
          <a:xfrm>
            <a:off x="6472808" y="7669594"/>
            <a:ext cx="4252625" cy="1754326"/>
          </a:xfrm>
          <a:prstGeom prst="rect">
            <a:avLst/>
          </a:prstGeom>
          <a:noFill/>
        </p:spPr>
        <p:txBody>
          <a:bodyPr wrap="square" rtlCol="0">
            <a:spAutoFit/>
          </a:bodyPr>
          <a:lstStyle/>
          <a:p>
            <a:r>
              <a:rPr lang="ja-JP" altLang="en-US" sz="1200" dirty="0" smtClean="0"/>
              <a:t>○観光客は、震災前に比べると福島県は</a:t>
            </a:r>
            <a:r>
              <a:rPr lang="en-US" altLang="ja-JP" sz="1200" dirty="0" smtClean="0"/>
              <a:t>8</a:t>
            </a:r>
            <a:r>
              <a:rPr lang="ja-JP" altLang="en-US" sz="1200" dirty="0" smtClean="0"/>
              <a:t>割まで回復したが、</a:t>
            </a:r>
            <a:r>
              <a:rPr lang="ja-JP" altLang="en-US" sz="1200" u="sng" dirty="0" smtClean="0"/>
              <a:t>いわき市は</a:t>
            </a:r>
            <a:r>
              <a:rPr lang="en-US" altLang="ja-JP" sz="1200" u="sng" dirty="0" smtClean="0"/>
              <a:t>6</a:t>
            </a:r>
            <a:r>
              <a:rPr lang="ja-JP" altLang="en-US" sz="1200" u="sng" dirty="0" smtClean="0"/>
              <a:t>割程度。</a:t>
            </a:r>
            <a:r>
              <a:rPr lang="ja-JP" altLang="en-US" sz="1200" dirty="0" smtClean="0"/>
              <a:t>常磐ハワイアンセンター（スパリゾートハワイアンズ）は</a:t>
            </a:r>
            <a:r>
              <a:rPr lang="en-US" altLang="ja-JP" sz="1200" dirty="0" smtClean="0"/>
              <a:t>7</a:t>
            </a:r>
            <a:r>
              <a:rPr lang="ja-JP" altLang="en-US" sz="1200" dirty="0" smtClean="0"/>
              <a:t>～</a:t>
            </a:r>
            <a:r>
              <a:rPr lang="en-US" altLang="ja-JP" sz="1200" dirty="0" smtClean="0"/>
              <a:t>8</a:t>
            </a:r>
            <a:r>
              <a:rPr lang="ja-JP" altLang="en-US" sz="1200" dirty="0" smtClean="0"/>
              <a:t>割の戻り（いわき）。</a:t>
            </a:r>
            <a:endParaRPr lang="en-US" altLang="ja-JP" sz="1200" dirty="0" smtClean="0"/>
          </a:p>
          <a:p>
            <a:endParaRPr lang="en-US" altLang="ja-JP" sz="1200" dirty="0"/>
          </a:p>
          <a:p>
            <a:r>
              <a:rPr lang="ja-JP" altLang="en-US" sz="1200" dirty="0" smtClean="0"/>
              <a:t>○野菜等は、市場で買い取ってくれない現状があり</a:t>
            </a:r>
            <a:r>
              <a:rPr lang="ja-JP" altLang="en-US" sz="1200" u="sng" dirty="0" smtClean="0"/>
              <a:t>、ハウス栽培のものでさえ、扱ってもらえない</a:t>
            </a:r>
            <a:r>
              <a:rPr lang="ja-JP" altLang="en-US" sz="1200" dirty="0" smtClean="0"/>
              <a:t>（相馬）。</a:t>
            </a:r>
            <a:endParaRPr lang="en-US" altLang="ja-JP" sz="1200" dirty="0" smtClean="0"/>
          </a:p>
          <a:p>
            <a:endParaRPr lang="en-US" altLang="ja-JP" sz="1200" dirty="0"/>
          </a:p>
          <a:p>
            <a:r>
              <a:rPr lang="ja-JP" altLang="en-US" sz="1200" dirty="0" smtClean="0"/>
              <a:t>○製造業で、</a:t>
            </a:r>
            <a:r>
              <a:rPr lang="ja-JP" altLang="en-US" sz="1200" u="sng" dirty="0" smtClean="0"/>
              <a:t>被災地域に外注先があった企業は、操業が</a:t>
            </a:r>
            <a:r>
              <a:rPr lang="en-US" altLang="ja-JP" sz="1200" u="sng" dirty="0" smtClean="0"/>
              <a:t>60%</a:t>
            </a:r>
            <a:r>
              <a:rPr lang="ja-JP" altLang="en-US" sz="1200" u="sng" dirty="0" err="1" smtClean="0"/>
              <a:t>にも</a:t>
            </a:r>
            <a:r>
              <a:rPr lang="ja-JP" altLang="en-US" sz="1200" u="sng" dirty="0" smtClean="0"/>
              <a:t>満たない状況</a:t>
            </a:r>
            <a:r>
              <a:rPr lang="ja-JP" altLang="en-US" sz="1200" dirty="0" smtClean="0"/>
              <a:t>となっている（相馬）。</a:t>
            </a:r>
            <a:endParaRPr lang="en-US" altLang="ja-JP" sz="1200" dirty="0" smtClean="0"/>
          </a:p>
        </p:txBody>
      </p:sp>
      <p:pic>
        <p:nvPicPr>
          <p:cNvPr id="27"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4576" y="7925755"/>
            <a:ext cx="1730728" cy="126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21280" y="7938678"/>
            <a:ext cx="1798441" cy="130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4529860" y="9193088"/>
            <a:ext cx="1440160" cy="230832"/>
          </a:xfrm>
          <a:prstGeom prst="rect">
            <a:avLst/>
          </a:prstGeom>
          <a:noFill/>
        </p:spPr>
        <p:txBody>
          <a:bodyPr wrap="square" rtlCol="0">
            <a:spAutoFit/>
          </a:bodyPr>
          <a:lstStyle/>
          <a:p>
            <a:r>
              <a:rPr kumimoji="1" lang="en-US" altLang="ja-JP" sz="900" dirty="0" smtClean="0"/>
              <a:t>【</a:t>
            </a:r>
            <a:r>
              <a:rPr kumimoji="1" lang="ja-JP" altLang="en-US" sz="900" dirty="0" smtClean="0"/>
              <a:t>東北のま</a:t>
            </a:r>
            <a:r>
              <a:rPr lang="ja-JP" altLang="en-US" sz="900" dirty="0"/>
              <a:t>つ</a:t>
            </a:r>
            <a:r>
              <a:rPr kumimoji="1" lang="ja-JP" altLang="en-US" sz="900" dirty="0" smtClean="0"/>
              <a:t>りをＰＲ</a:t>
            </a:r>
            <a:r>
              <a:rPr kumimoji="1" lang="en-US" altLang="ja-JP" sz="900" dirty="0" smtClean="0"/>
              <a:t>】</a:t>
            </a:r>
            <a:endParaRPr kumimoji="1" lang="ja-JP" altLang="en-US" sz="900" dirty="0"/>
          </a:p>
        </p:txBody>
      </p:sp>
      <p:pic>
        <p:nvPicPr>
          <p:cNvPr id="30" name="Picture 89" descr="画像 0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6033" y="4108825"/>
            <a:ext cx="1803806" cy="123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テキスト ボックス 31"/>
          <p:cNvSpPr txBox="1"/>
          <p:nvPr/>
        </p:nvSpPr>
        <p:spPr>
          <a:xfrm>
            <a:off x="10904154" y="9221947"/>
            <a:ext cx="1440160" cy="230832"/>
          </a:xfrm>
          <a:prstGeom prst="rect">
            <a:avLst/>
          </a:prstGeom>
          <a:noFill/>
        </p:spPr>
        <p:txBody>
          <a:bodyPr wrap="square" rtlCol="0">
            <a:spAutoFit/>
          </a:bodyPr>
          <a:lstStyle/>
          <a:p>
            <a:r>
              <a:rPr kumimoji="1" lang="en-US" altLang="ja-JP" sz="900" dirty="0" smtClean="0"/>
              <a:t>【</a:t>
            </a:r>
            <a:r>
              <a:rPr lang="ja-JP" altLang="en-US" sz="900" dirty="0" smtClean="0"/>
              <a:t>福島の米の販路拡大</a:t>
            </a:r>
            <a:r>
              <a:rPr kumimoji="1" lang="en-US" altLang="ja-JP" sz="900" dirty="0" smtClean="0"/>
              <a:t>】</a:t>
            </a:r>
            <a:endParaRPr kumimoji="1" lang="ja-JP" altLang="en-US" sz="900" dirty="0"/>
          </a:p>
        </p:txBody>
      </p:sp>
      <p:sp>
        <p:nvSpPr>
          <p:cNvPr id="40" name="テキスト ボックス 39"/>
          <p:cNvSpPr txBox="1"/>
          <p:nvPr/>
        </p:nvSpPr>
        <p:spPr>
          <a:xfrm>
            <a:off x="6786" y="2416291"/>
            <a:ext cx="6199352" cy="2893100"/>
          </a:xfrm>
          <a:prstGeom prst="rect">
            <a:avLst/>
          </a:prstGeom>
          <a:noFill/>
        </p:spPr>
        <p:txBody>
          <a:bodyPr wrap="square" rtlCol="0">
            <a:spAutoFit/>
          </a:bodyPr>
          <a:lstStyle/>
          <a:p>
            <a:r>
              <a:rPr kumimoji="1" lang="en-US" altLang="ja-JP" sz="1400" b="1" dirty="0" smtClean="0"/>
              <a:t>【1.</a:t>
            </a:r>
            <a:r>
              <a:rPr kumimoji="1" lang="ja-JP" altLang="en-US" sz="1400" b="1" dirty="0" smtClean="0"/>
              <a:t>財政支援の継続・拡充と柔軟な対応を</a:t>
            </a:r>
            <a:r>
              <a:rPr kumimoji="1" lang="en-US" altLang="ja-JP" sz="1400" b="1" dirty="0" smtClean="0"/>
              <a:t>】</a:t>
            </a:r>
          </a:p>
          <a:p>
            <a:r>
              <a:rPr lang="ja-JP" altLang="en-US" sz="1400" dirty="0" smtClean="0"/>
              <a:t>（</a:t>
            </a:r>
            <a:r>
              <a:rPr lang="en-US" altLang="ja-JP" sz="1400" dirty="0" smtClean="0"/>
              <a:t>1</a:t>
            </a:r>
            <a:r>
              <a:rPr lang="ja-JP" altLang="en-US" sz="1400" dirty="0"/>
              <a:t>）十分な財政支援</a:t>
            </a:r>
            <a:r>
              <a:rPr lang="ja-JP" altLang="en-US" sz="1400" dirty="0" smtClean="0"/>
              <a:t>措置の</a:t>
            </a:r>
            <a:r>
              <a:rPr lang="ja-JP" altLang="en-US" sz="1400" dirty="0" smtClean="0"/>
              <a:t>継続、復興</a:t>
            </a:r>
            <a:r>
              <a:rPr lang="ja-JP" altLang="en-US" sz="1400" dirty="0" smtClean="0"/>
              <a:t>交付</a:t>
            </a:r>
            <a:r>
              <a:rPr lang="ja-JP" altLang="en-US" sz="1400" dirty="0"/>
              <a:t>金の対象</a:t>
            </a:r>
            <a:r>
              <a:rPr lang="ja-JP" altLang="en-US" sz="1400" dirty="0" smtClean="0"/>
              <a:t>事業の拡大</a:t>
            </a:r>
            <a:r>
              <a:rPr lang="ja-JP" altLang="en-US" sz="1400" dirty="0"/>
              <a:t>（企業誘致</a:t>
            </a:r>
            <a:r>
              <a:rPr lang="ja-JP" altLang="en-US" sz="1400" dirty="0" smtClean="0"/>
              <a:t>事業</a:t>
            </a:r>
            <a:endParaRPr lang="en-US" altLang="ja-JP" sz="1400" dirty="0" smtClean="0"/>
          </a:p>
          <a:p>
            <a:r>
              <a:rPr lang="ja-JP" altLang="en-US" sz="1400" dirty="0"/>
              <a:t>　</a:t>
            </a:r>
            <a:r>
              <a:rPr lang="ja-JP" altLang="en-US" sz="1400" dirty="0" smtClean="0"/>
              <a:t>　 等への適用）</a:t>
            </a:r>
            <a:r>
              <a:rPr lang="ja-JP" altLang="en-US" sz="1400" dirty="0"/>
              <a:t>と</a:t>
            </a:r>
            <a:r>
              <a:rPr kumimoji="1" lang="ja-JP" altLang="en-US" sz="1400" dirty="0" smtClean="0"/>
              <a:t>地方自治体の人員体制の</a:t>
            </a:r>
            <a:r>
              <a:rPr lang="ja-JP" altLang="en-US" sz="1400" dirty="0"/>
              <a:t>確保</a:t>
            </a:r>
            <a:endParaRPr kumimoji="1" lang="en-US" altLang="ja-JP" sz="1400" dirty="0" smtClean="0"/>
          </a:p>
          <a:p>
            <a:r>
              <a:rPr lang="ja-JP" altLang="en-US" sz="1400" dirty="0" smtClean="0"/>
              <a:t>（</a:t>
            </a:r>
            <a:r>
              <a:rPr lang="en-US" altLang="ja-JP" sz="1400" dirty="0" smtClean="0"/>
              <a:t>2</a:t>
            </a:r>
            <a:r>
              <a:rPr lang="ja-JP" altLang="en-US" sz="1400" dirty="0" smtClean="0"/>
              <a:t>）行政の諸手続きの見直し、手順等の簡素化、迅速化</a:t>
            </a:r>
            <a:endParaRPr lang="en-US" altLang="ja-JP" sz="1400" dirty="0" smtClean="0"/>
          </a:p>
          <a:p>
            <a:r>
              <a:rPr lang="en-US" altLang="ja-JP" sz="1400" b="1" dirty="0" smtClean="0"/>
              <a:t>【2.</a:t>
            </a:r>
            <a:r>
              <a:rPr lang="ja-JP" altLang="en-US" sz="1400" b="1" dirty="0" smtClean="0"/>
              <a:t>早期の基盤整備を</a:t>
            </a:r>
            <a:r>
              <a:rPr lang="en-US" altLang="ja-JP" sz="1400" b="1" dirty="0" smtClean="0"/>
              <a:t>】</a:t>
            </a:r>
          </a:p>
          <a:p>
            <a:r>
              <a:rPr kumimoji="1" lang="ja-JP" altLang="en-US" sz="1400" dirty="0" smtClean="0"/>
              <a:t>（</a:t>
            </a:r>
            <a:r>
              <a:rPr kumimoji="1" lang="en-US" altLang="ja-JP" sz="1400" dirty="0" smtClean="0"/>
              <a:t>1</a:t>
            </a:r>
            <a:r>
              <a:rPr kumimoji="1" lang="ja-JP" altLang="en-US" sz="1400" dirty="0" smtClean="0"/>
              <a:t>）エリア一体での土地のかさ上げ支援</a:t>
            </a:r>
            <a:endParaRPr kumimoji="1" lang="en-US" altLang="ja-JP" sz="1400" dirty="0" smtClean="0"/>
          </a:p>
          <a:p>
            <a:r>
              <a:rPr lang="ja-JP" altLang="en-US" sz="1400" dirty="0" smtClean="0"/>
              <a:t>（</a:t>
            </a:r>
            <a:r>
              <a:rPr lang="en-US" altLang="ja-JP" sz="1400" dirty="0" smtClean="0"/>
              <a:t>2</a:t>
            </a:r>
            <a:r>
              <a:rPr lang="ja-JP" altLang="en-US" sz="1400" dirty="0" smtClean="0"/>
              <a:t>）幹線道路ミッシングリンクの早期解消、沿岸部</a:t>
            </a:r>
            <a:r>
              <a:rPr lang="ja-JP" altLang="en-US" sz="1400" dirty="0"/>
              <a:t>ＪＲ</a:t>
            </a:r>
            <a:r>
              <a:rPr lang="ja-JP" altLang="en-US" sz="1400" dirty="0" smtClean="0"/>
              <a:t>路線の早期整備</a:t>
            </a:r>
            <a:endParaRPr lang="en-US" altLang="ja-JP" sz="1400" dirty="0" smtClean="0"/>
          </a:p>
          <a:p>
            <a:r>
              <a:rPr lang="ja-JP" altLang="en-US" sz="1400" dirty="0" smtClean="0"/>
              <a:t>（</a:t>
            </a:r>
            <a:r>
              <a:rPr lang="en-US" altLang="ja-JP" sz="1400" dirty="0" smtClean="0"/>
              <a:t>3</a:t>
            </a:r>
            <a:r>
              <a:rPr lang="ja-JP" altLang="en-US" sz="1400" dirty="0" smtClean="0"/>
              <a:t>）建設業における労働力不足の解消と入札価格の引き上げ</a:t>
            </a:r>
            <a:endParaRPr lang="en-US" altLang="ja-JP" sz="1400" dirty="0" smtClean="0"/>
          </a:p>
          <a:p>
            <a:r>
              <a:rPr kumimoji="1" lang="en-US" altLang="ja-JP" sz="1400" b="1" dirty="0" smtClean="0"/>
              <a:t>【3.</a:t>
            </a:r>
            <a:r>
              <a:rPr lang="ja-JP" altLang="en-US" sz="1400" b="1" dirty="0"/>
              <a:t>復興</a:t>
            </a:r>
            <a:r>
              <a:rPr lang="ja-JP" altLang="en-US" sz="1400" b="1" dirty="0" smtClean="0"/>
              <a:t>を加速する産業支援を</a:t>
            </a:r>
            <a:r>
              <a:rPr kumimoji="1" lang="en-US" altLang="ja-JP" sz="1400" b="1" dirty="0" smtClean="0"/>
              <a:t>】</a:t>
            </a:r>
          </a:p>
          <a:p>
            <a:r>
              <a:rPr lang="ja-JP" altLang="en-US" sz="1400" dirty="0" smtClean="0"/>
              <a:t>（</a:t>
            </a:r>
            <a:r>
              <a:rPr lang="en-US" altLang="ja-JP" sz="1400" dirty="0" smtClean="0"/>
              <a:t>1</a:t>
            </a:r>
            <a:r>
              <a:rPr lang="ja-JP" altLang="en-US" sz="1400" dirty="0" smtClean="0"/>
              <a:t>）復興特区における、新ｴﾈﾙｷﾞｰ、医療等の企業立地に対する大胆な優遇措置</a:t>
            </a:r>
            <a:endParaRPr lang="en-US" altLang="ja-JP" sz="1400" dirty="0" smtClean="0"/>
          </a:p>
          <a:p>
            <a:r>
              <a:rPr kumimoji="1" lang="ja-JP" altLang="en-US" sz="1400" dirty="0" smtClean="0"/>
              <a:t>（</a:t>
            </a:r>
            <a:r>
              <a:rPr kumimoji="1" lang="en-US" altLang="ja-JP" sz="1400" dirty="0" smtClean="0"/>
              <a:t>2</a:t>
            </a:r>
            <a:r>
              <a:rPr lang="ja-JP" altLang="en-US" sz="1400" dirty="0"/>
              <a:t>）ブランド化、</a:t>
            </a:r>
            <a:r>
              <a:rPr lang="en-US" altLang="ja-JP" sz="1400" dirty="0"/>
              <a:t>6</a:t>
            </a:r>
            <a:r>
              <a:rPr lang="ja-JP" altLang="en-US" sz="1400" dirty="0" smtClean="0"/>
              <a:t>次産業化など農</a:t>
            </a:r>
            <a:r>
              <a:rPr kumimoji="1" lang="ja-JP" altLang="en-US" sz="1400" dirty="0" smtClean="0"/>
              <a:t>水産業の競争力強化への支援</a:t>
            </a:r>
            <a:endParaRPr kumimoji="1" lang="en-US" altLang="ja-JP" sz="1400" dirty="0" smtClean="0"/>
          </a:p>
          <a:p>
            <a:r>
              <a:rPr lang="ja-JP" altLang="en-US" sz="1400" dirty="0" smtClean="0"/>
              <a:t>（</a:t>
            </a:r>
            <a:r>
              <a:rPr lang="en-US" altLang="ja-JP" sz="1400" dirty="0" smtClean="0"/>
              <a:t>3</a:t>
            </a:r>
            <a:r>
              <a:rPr lang="ja-JP" altLang="en-US" sz="1400" dirty="0" smtClean="0"/>
              <a:t>）商店街等の商業機能の整備に必要な支援施策の早急な構築</a:t>
            </a:r>
            <a:endParaRPr lang="en-US" altLang="ja-JP" sz="1400" dirty="0" smtClean="0"/>
          </a:p>
          <a:p>
            <a:r>
              <a:rPr kumimoji="1" lang="ja-JP" altLang="en-US" sz="1400" dirty="0" smtClean="0"/>
              <a:t>（</a:t>
            </a:r>
            <a:r>
              <a:rPr kumimoji="1" lang="en-US" altLang="ja-JP" sz="1400" dirty="0" smtClean="0"/>
              <a:t>4</a:t>
            </a:r>
            <a:r>
              <a:rPr kumimoji="1" lang="ja-JP" altLang="en-US" sz="1400" dirty="0" smtClean="0"/>
              <a:t>）大規模な国際会議やインベントの誘致による観光人口の拡大への支援</a:t>
            </a:r>
            <a:endParaRPr kumimoji="1" lang="ja-JP" altLang="en-US" sz="1400" dirty="0"/>
          </a:p>
        </p:txBody>
      </p:sp>
      <p:sp>
        <p:nvSpPr>
          <p:cNvPr id="41" name="テキスト ボックス 40"/>
          <p:cNvSpPr txBox="1"/>
          <p:nvPr/>
        </p:nvSpPr>
        <p:spPr>
          <a:xfrm>
            <a:off x="6382471" y="2340673"/>
            <a:ext cx="6366222" cy="1384995"/>
          </a:xfrm>
          <a:prstGeom prst="rect">
            <a:avLst/>
          </a:prstGeom>
          <a:noFill/>
        </p:spPr>
        <p:txBody>
          <a:bodyPr wrap="square" rtlCol="0">
            <a:spAutoFit/>
          </a:bodyPr>
          <a:lstStyle/>
          <a:p>
            <a:r>
              <a:rPr kumimoji="1" lang="ja-JP" altLang="en-US" sz="1400" dirty="0" smtClean="0"/>
              <a:t>（</a:t>
            </a:r>
            <a:r>
              <a:rPr kumimoji="1" lang="en-US" altLang="ja-JP" sz="1400" dirty="0" smtClean="0"/>
              <a:t>1</a:t>
            </a:r>
            <a:r>
              <a:rPr lang="ja-JP" altLang="en-US" sz="1400" dirty="0"/>
              <a:t>）</a:t>
            </a:r>
            <a:r>
              <a:rPr lang="ja-JP" altLang="en-US" sz="1400" dirty="0" smtClean="0"/>
              <a:t>グループ補助金の拡充および複数年度にわたる繰越措置</a:t>
            </a:r>
            <a:endParaRPr lang="en-US" altLang="ja-JP" sz="1400" dirty="0" smtClean="0"/>
          </a:p>
          <a:p>
            <a:pPr marL="92075" indent="-92075"/>
            <a:r>
              <a:rPr kumimoji="1" lang="ja-JP" altLang="en-US" sz="1400" dirty="0" smtClean="0"/>
              <a:t>（</a:t>
            </a:r>
            <a:r>
              <a:rPr kumimoji="1" lang="en-US" altLang="ja-JP" sz="1400" dirty="0" smtClean="0"/>
              <a:t>2</a:t>
            </a:r>
            <a:r>
              <a:rPr kumimoji="1" lang="ja-JP" altLang="en-US" sz="1400" dirty="0" smtClean="0"/>
              <a:t>）産業復興機構と東日本大震災事業者再生支援機構の一層の連携による体制 </a:t>
            </a:r>
            <a:endParaRPr kumimoji="1" lang="en-US" altLang="ja-JP" sz="1400" dirty="0" smtClean="0"/>
          </a:p>
          <a:p>
            <a:pPr marL="92075" indent="-92075"/>
            <a:r>
              <a:rPr lang="ja-JP" altLang="en-US" sz="1400" dirty="0"/>
              <a:t> </a:t>
            </a:r>
            <a:r>
              <a:rPr lang="ja-JP" altLang="en-US" sz="1400" dirty="0" smtClean="0"/>
              <a:t>   　</a:t>
            </a:r>
            <a:r>
              <a:rPr kumimoji="1" lang="ja-JP" altLang="en-US" sz="1400" dirty="0" smtClean="0"/>
              <a:t>の拡充と産業復興相談センターの設置継続</a:t>
            </a:r>
            <a:endParaRPr kumimoji="1" lang="en-US" altLang="ja-JP" sz="1400" dirty="0" smtClean="0"/>
          </a:p>
          <a:p>
            <a:pPr marL="92075" indent="-92075"/>
            <a:r>
              <a:rPr lang="ja-JP" altLang="en-US" sz="1400" dirty="0" smtClean="0"/>
              <a:t>（</a:t>
            </a:r>
            <a:r>
              <a:rPr lang="en-US" altLang="ja-JP" sz="1400" dirty="0" smtClean="0"/>
              <a:t>3</a:t>
            </a:r>
            <a:r>
              <a:rPr lang="ja-JP" altLang="en-US" sz="1400" dirty="0" smtClean="0"/>
              <a:t>）他地域での一時的就業、先端技術を取り入れた職業訓練の実施など雇用関</a:t>
            </a:r>
            <a:endParaRPr lang="en-US" altLang="ja-JP" sz="1400" dirty="0" smtClean="0"/>
          </a:p>
          <a:p>
            <a:pPr marL="92075" indent="-92075"/>
            <a:r>
              <a:rPr lang="ja-JP" altLang="en-US" sz="1400" dirty="0"/>
              <a:t>　</a:t>
            </a:r>
            <a:r>
              <a:rPr lang="ja-JP" altLang="en-US" sz="1400" dirty="0" smtClean="0"/>
              <a:t>　連 施策の拡充</a:t>
            </a:r>
            <a:endParaRPr lang="en-US" altLang="ja-JP" sz="1400" dirty="0" smtClean="0"/>
          </a:p>
          <a:p>
            <a:pPr marL="92075" indent="-92075"/>
            <a:r>
              <a:rPr kumimoji="1" lang="ja-JP" altLang="en-US" sz="1400" dirty="0" smtClean="0"/>
              <a:t>（</a:t>
            </a:r>
            <a:r>
              <a:rPr kumimoji="1" lang="en-US" altLang="ja-JP" sz="1400" dirty="0" smtClean="0"/>
              <a:t>4</a:t>
            </a:r>
            <a:r>
              <a:rPr kumimoji="1" lang="ja-JP" altLang="en-US" sz="1400" dirty="0" smtClean="0"/>
              <a:t>）</a:t>
            </a:r>
            <a:r>
              <a:rPr lang="ja-JP" altLang="en-US" sz="1400" dirty="0" smtClean="0"/>
              <a:t>首都圏</a:t>
            </a:r>
            <a:r>
              <a:rPr lang="ja-JP" altLang="en-US" sz="1400" dirty="0"/>
              <a:t>や海外で</a:t>
            </a:r>
            <a:r>
              <a:rPr kumimoji="1" lang="ja-JP" altLang="en-US" sz="1400" dirty="0" smtClean="0"/>
              <a:t>の見本市、被災地での商談会など販路拡大事業への支援拡充</a:t>
            </a:r>
            <a:endParaRPr kumimoji="1" lang="en-US" altLang="ja-JP" sz="1400" dirty="0" smtClean="0"/>
          </a:p>
        </p:txBody>
      </p:sp>
      <p:grpSp>
        <p:nvGrpSpPr>
          <p:cNvPr id="49" name="グループ化 48"/>
          <p:cNvGrpSpPr/>
          <p:nvPr/>
        </p:nvGrpSpPr>
        <p:grpSpPr>
          <a:xfrm>
            <a:off x="6468655" y="4072576"/>
            <a:ext cx="4024074" cy="1581808"/>
            <a:chOff x="6944627" y="4060076"/>
            <a:chExt cx="4024074" cy="1581808"/>
          </a:xfrm>
        </p:grpSpPr>
        <p:pic>
          <p:nvPicPr>
            <p:cNvPr id="51"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4627" y="4060076"/>
              <a:ext cx="2680976" cy="1525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四角形吹き出し 51"/>
            <p:cNvSpPr/>
            <p:nvPr/>
          </p:nvSpPr>
          <p:spPr>
            <a:xfrm>
              <a:off x="9613076" y="5364164"/>
              <a:ext cx="1355625" cy="277720"/>
            </a:xfrm>
            <a:prstGeom prst="wedgeRectCallout">
              <a:avLst>
                <a:gd name="adj1" fmla="val -102784"/>
                <a:gd name="adj2" fmla="val 3577"/>
              </a:avLst>
            </a:prstGeom>
            <a:solidFill>
              <a:sysClr val="window" lastClr="FFFFFF"/>
            </a:solidFill>
            <a:ln w="6350" cap="flat" cmpd="sng" algn="ctr">
              <a:solidFill>
                <a:sysClr val="windowText" lastClr="000000"/>
              </a:solidFill>
              <a:prstDash val="solid"/>
            </a:ln>
            <a:effectLst/>
          </p:spPr>
          <p:txBody>
            <a:bodyPr wrap="square" lIns="71986" tIns="35993" rIns="71986" bIns="35993" rtlCol="0" anchor="ctr">
              <a:noAutofit/>
            </a:bodyPr>
            <a:lstStyle>
              <a:defPPr>
                <a:defRPr lang="ja-JP"/>
              </a:defPPr>
              <a:lvl1pPr marL="0" algn="l" defTabSz="1279930" rtl="0" eaLnBrk="1" latinLnBrk="0" hangingPunct="1">
                <a:defRPr kumimoji="1" sz="2500" kern="1200">
                  <a:solidFill>
                    <a:schemeClr val="tx1"/>
                  </a:solidFill>
                  <a:latin typeface="+mn-lt"/>
                  <a:ea typeface="+mn-ea"/>
                  <a:cs typeface="+mn-cs"/>
                </a:defRPr>
              </a:lvl1pPr>
              <a:lvl2pPr marL="639965" algn="l" defTabSz="1279930" rtl="0" eaLnBrk="1" latinLnBrk="0" hangingPunct="1">
                <a:defRPr kumimoji="1" sz="2500" kern="1200">
                  <a:solidFill>
                    <a:schemeClr val="tx1"/>
                  </a:solidFill>
                  <a:latin typeface="+mn-lt"/>
                  <a:ea typeface="+mn-ea"/>
                  <a:cs typeface="+mn-cs"/>
                </a:defRPr>
              </a:lvl2pPr>
              <a:lvl3pPr marL="1279930" algn="l" defTabSz="1279930" rtl="0" eaLnBrk="1" latinLnBrk="0" hangingPunct="1">
                <a:defRPr kumimoji="1" sz="2500" kern="1200">
                  <a:solidFill>
                    <a:schemeClr val="tx1"/>
                  </a:solidFill>
                  <a:latin typeface="+mn-lt"/>
                  <a:ea typeface="+mn-ea"/>
                  <a:cs typeface="+mn-cs"/>
                </a:defRPr>
              </a:lvl3pPr>
              <a:lvl4pPr marL="1919894" algn="l" defTabSz="1279930" rtl="0" eaLnBrk="1" latinLnBrk="0" hangingPunct="1">
                <a:defRPr kumimoji="1" sz="2500" kern="1200">
                  <a:solidFill>
                    <a:schemeClr val="tx1"/>
                  </a:solidFill>
                  <a:latin typeface="+mn-lt"/>
                  <a:ea typeface="+mn-ea"/>
                  <a:cs typeface="+mn-cs"/>
                </a:defRPr>
              </a:lvl4pPr>
              <a:lvl5pPr marL="2559858" algn="l" defTabSz="1279930" rtl="0" eaLnBrk="1" latinLnBrk="0" hangingPunct="1">
                <a:defRPr kumimoji="1" sz="2500" kern="1200">
                  <a:solidFill>
                    <a:schemeClr val="tx1"/>
                  </a:solidFill>
                  <a:latin typeface="+mn-lt"/>
                  <a:ea typeface="+mn-ea"/>
                  <a:cs typeface="+mn-cs"/>
                </a:defRPr>
              </a:lvl5pPr>
              <a:lvl6pPr marL="3199822" algn="l" defTabSz="1279930" rtl="0" eaLnBrk="1" latinLnBrk="0" hangingPunct="1">
                <a:defRPr kumimoji="1" sz="2500" kern="1200">
                  <a:solidFill>
                    <a:schemeClr val="tx1"/>
                  </a:solidFill>
                  <a:latin typeface="+mn-lt"/>
                  <a:ea typeface="+mn-ea"/>
                  <a:cs typeface="+mn-cs"/>
                </a:defRPr>
              </a:lvl6pPr>
              <a:lvl7pPr marL="3839787" algn="l" defTabSz="1279930" rtl="0" eaLnBrk="1" latinLnBrk="0" hangingPunct="1">
                <a:defRPr kumimoji="1" sz="2500" kern="1200">
                  <a:solidFill>
                    <a:schemeClr val="tx1"/>
                  </a:solidFill>
                  <a:latin typeface="+mn-lt"/>
                  <a:ea typeface="+mn-ea"/>
                  <a:cs typeface="+mn-cs"/>
                </a:defRPr>
              </a:lvl7pPr>
              <a:lvl8pPr marL="4479752" algn="l" defTabSz="1279930" rtl="0" eaLnBrk="1" latinLnBrk="0" hangingPunct="1">
                <a:defRPr kumimoji="1" sz="2500" kern="1200">
                  <a:solidFill>
                    <a:schemeClr val="tx1"/>
                  </a:solidFill>
                  <a:latin typeface="+mn-lt"/>
                  <a:ea typeface="+mn-ea"/>
                  <a:cs typeface="+mn-cs"/>
                </a:defRPr>
              </a:lvl8pPr>
              <a:lvl9pPr marL="5119717" algn="l" defTabSz="1279930" rtl="0" eaLnBrk="1" latinLnBrk="0" hangingPunct="1">
                <a:defRPr kumimoji="1" sz="2500" kern="1200">
                  <a:solidFill>
                    <a:schemeClr val="tx1"/>
                  </a:solidFill>
                  <a:latin typeface="+mn-lt"/>
                  <a:ea typeface="+mn-ea"/>
                  <a:cs typeface="+mn-cs"/>
                </a:defRPr>
              </a:lvl9pPr>
            </a:lstStyle>
            <a:p>
              <a:r>
                <a:rPr lang="ja-JP" altLang="en-US" sz="800" dirty="0">
                  <a:latin typeface="Century"/>
                  <a:ea typeface="ＭＳ 明朝"/>
                  <a:cs typeface="Times New Roman"/>
                </a:rPr>
                <a:t>全体</a:t>
              </a:r>
              <a:r>
                <a:rPr lang="ja-JP" altLang="en-US" sz="800" dirty="0" smtClean="0">
                  <a:latin typeface="Century"/>
                  <a:ea typeface="ＭＳ 明朝"/>
                  <a:cs typeface="Times New Roman"/>
                </a:rPr>
                <a:t>の採択率は</a:t>
              </a:r>
              <a:r>
                <a:rPr lang="en-US" altLang="ja-JP" sz="800" dirty="0" smtClean="0">
                  <a:latin typeface="Century"/>
                  <a:ea typeface="ＭＳ 明朝"/>
                  <a:cs typeface="Times New Roman"/>
                </a:rPr>
                <a:t>3</a:t>
              </a:r>
              <a:r>
                <a:rPr lang="ja-JP" altLang="en-US" sz="800" dirty="0" smtClean="0">
                  <a:latin typeface="Century"/>
                  <a:ea typeface="ＭＳ 明朝"/>
                  <a:cs typeface="Times New Roman"/>
                </a:rPr>
                <a:t>割未満</a:t>
              </a:r>
              <a:endParaRPr lang="ja-JP" altLang="en-US" sz="800" dirty="0">
                <a:latin typeface="ＭＳ Ｐゴシック"/>
                <a:cs typeface="ＭＳ Ｐゴシック"/>
              </a:endParaRPr>
            </a:p>
          </p:txBody>
        </p:sp>
      </p:grpSp>
      <p:sp>
        <p:nvSpPr>
          <p:cNvPr id="54" name="円/楕円 53"/>
          <p:cNvSpPr/>
          <p:nvPr/>
        </p:nvSpPr>
        <p:spPr>
          <a:xfrm>
            <a:off x="7833163" y="5309391"/>
            <a:ext cx="663719" cy="240352"/>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solidFill>
                <a:schemeClr val="tx1"/>
              </a:solidFill>
            </a:endParaRPr>
          </a:p>
        </p:txBody>
      </p:sp>
      <p:sp>
        <p:nvSpPr>
          <p:cNvPr id="55" name="テキスト ボックス 12"/>
          <p:cNvSpPr txBox="1"/>
          <p:nvPr/>
        </p:nvSpPr>
        <p:spPr>
          <a:xfrm>
            <a:off x="6543240" y="5529679"/>
            <a:ext cx="2132775" cy="14025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23" tIns="45712" rIns="91423" bIns="45712" numCol="1" spcCol="0" rtlCol="0" fromWordArt="0" anchor="t" anchorCtr="0" forceAA="0" compatLnSpc="1">
            <a:prstTxWarp prst="textNoShape">
              <a:avLst/>
            </a:prstTxWarp>
            <a:noAutofit/>
          </a:bodyPr>
          <a:lstStyle/>
          <a:p>
            <a:pPr>
              <a:lnSpc>
                <a:spcPts val="700"/>
              </a:lnSpc>
            </a:pPr>
            <a:r>
              <a:rPr lang="ja-JP" altLang="en-US" sz="800" kern="100" dirty="0" smtClean="0">
                <a:solidFill>
                  <a:schemeClr val="tx1"/>
                </a:solidFill>
                <a:ea typeface="ＭＳ 明朝"/>
                <a:cs typeface="Times New Roman"/>
              </a:rPr>
              <a:t>出所：</a:t>
            </a:r>
            <a:r>
              <a:rPr lang="ja-JP" altLang="en-US" sz="800" dirty="0" smtClean="0">
                <a:latin typeface="ＭＳ Ｐゴシック" pitchFamily="50" charset="-128"/>
                <a:ea typeface="ＭＳ Ｐゴシック" pitchFamily="50" charset="-128"/>
              </a:rPr>
              <a:t>各自治体</a:t>
            </a:r>
            <a:r>
              <a:rPr lang="ja-JP" altLang="en-US" sz="800" dirty="0">
                <a:latin typeface="ＭＳ Ｐゴシック" pitchFamily="50" charset="-128"/>
                <a:ea typeface="ＭＳ Ｐゴシック" pitchFamily="50" charset="-128"/>
              </a:rPr>
              <a:t>のヒアリング</a:t>
            </a:r>
            <a:r>
              <a:rPr lang="ja-JP" altLang="en-US" sz="800" dirty="0" smtClean="0">
                <a:latin typeface="ＭＳ Ｐゴシック" pitchFamily="50" charset="-128"/>
                <a:ea typeface="ＭＳ Ｐゴシック" pitchFamily="50" charset="-128"/>
              </a:rPr>
              <a:t>に基づき作成</a:t>
            </a:r>
            <a:endParaRPr lang="ja-JP" altLang="en-US" sz="800" kern="100" dirty="0">
              <a:solidFill>
                <a:schemeClr val="tx1"/>
              </a:solidFill>
              <a:ea typeface="ＭＳ 明朝"/>
              <a:cs typeface="Times New Roman"/>
            </a:endParaRPr>
          </a:p>
        </p:txBody>
      </p:sp>
      <p:sp>
        <p:nvSpPr>
          <p:cNvPr id="56" name="テキスト ボックス 55"/>
          <p:cNvSpPr txBox="1"/>
          <p:nvPr/>
        </p:nvSpPr>
        <p:spPr>
          <a:xfrm>
            <a:off x="6380728" y="3814790"/>
            <a:ext cx="3159824" cy="246221"/>
          </a:xfrm>
          <a:prstGeom prst="rect">
            <a:avLst/>
          </a:prstGeom>
          <a:noFill/>
        </p:spPr>
        <p:txBody>
          <a:bodyPr wrap="square" rtlCol="0">
            <a:spAutoFit/>
          </a:bodyPr>
          <a:lstStyle/>
          <a:p>
            <a:r>
              <a:rPr lang="ja-JP" altLang="en-US" sz="1000" dirty="0"/>
              <a:t>≪グループ補助金第</a:t>
            </a:r>
            <a:r>
              <a:rPr lang="en-US" altLang="ja-JP" sz="1000" dirty="0"/>
              <a:t>1</a:t>
            </a:r>
            <a:r>
              <a:rPr lang="ja-JP" altLang="en-US" sz="1000" dirty="0"/>
              <a:t>次～第</a:t>
            </a:r>
            <a:r>
              <a:rPr lang="en-US" altLang="ja-JP" sz="1000" dirty="0"/>
              <a:t>6</a:t>
            </a:r>
            <a:r>
              <a:rPr lang="ja-JP" altLang="en-US" sz="1000" dirty="0"/>
              <a:t>次後半累計採択</a:t>
            </a:r>
            <a:r>
              <a:rPr lang="ja-JP" altLang="en-US" sz="1000" dirty="0" smtClean="0"/>
              <a:t>結果</a:t>
            </a:r>
            <a:r>
              <a:rPr kumimoji="1" lang="ja-JP" altLang="en-US" sz="1000" dirty="0" smtClean="0"/>
              <a:t>≫</a:t>
            </a:r>
            <a:endParaRPr kumimoji="1" lang="ja-JP" altLang="en-US" sz="1000" dirty="0"/>
          </a:p>
        </p:txBody>
      </p:sp>
      <p:sp>
        <p:nvSpPr>
          <p:cNvPr id="57" name="テキスト ボックス 56"/>
          <p:cNvSpPr txBox="1"/>
          <p:nvPr/>
        </p:nvSpPr>
        <p:spPr>
          <a:xfrm>
            <a:off x="10796033" y="5468782"/>
            <a:ext cx="1709592" cy="230832"/>
          </a:xfrm>
          <a:prstGeom prst="rect">
            <a:avLst/>
          </a:prstGeom>
          <a:noFill/>
        </p:spPr>
        <p:txBody>
          <a:bodyPr wrap="square" rtlCol="0">
            <a:spAutoFit/>
          </a:bodyPr>
          <a:lstStyle/>
          <a:p>
            <a:r>
              <a:rPr kumimoji="1" lang="en-US" altLang="ja-JP" sz="900" dirty="0" smtClean="0"/>
              <a:t>【</a:t>
            </a:r>
            <a:r>
              <a:rPr lang="ja-JP" altLang="en-US" sz="900" dirty="0" smtClean="0"/>
              <a:t>被災地特産品を都心で販売</a:t>
            </a:r>
            <a:r>
              <a:rPr kumimoji="1" lang="en-US" altLang="ja-JP" sz="900" dirty="0" smtClean="0"/>
              <a:t>】</a:t>
            </a:r>
            <a:endParaRPr kumimoji="1" lang="ja-JP" altLang="en-US" sz="900" dirty="0"/>
          </a:p>
        </p:txBody>
      </p:sp>
      <p:sp>
        <p:nvSpPr>
          <p:cNvPr id="58" name="テキスト ボックス 57"/>
          <p:cNvSpPr txBox="1"/>
          <p:nvPr/>
        </p:nvSpPr>
        <p:spPr>
          <a:xfrm>
            <a:off x="6435967" y="6368485"/>
            <a:ext cx="5769060" cy="954107"/>
          </a:xfrm>
          <a:prstGeom prst="rect">
            <a:avLst/>
          </a:prstGeom>
          <a:noFill/>
        </p:spPr>
        <p:txBody>
          <a:bodyPr wrap="square" rtlCol="0">
            <a:spAutoFit/>
          </a:bodyPr>
          <a:lstStyle/>
          <a:p>
            <a:r>
              <a:rPr kumimoji="1" lang="ja-JP" altLang="en-US" sz="1400" dirty="0" smtClean="0"/>
              <a:t>（</a:t>
            </a:r>
            <a:r>
              <a:rPr kumimoji="1" lang="en-US" altLang="ja-JP" sz="1400" dirty="0" smtClean="0"/>
              <a:t>1</a:t>
            </a:r>
            <a:r>
              <a:rPr lang="ja-JP" altLang="en-US" sz="1400" dirty="0"/>
              <a:t>）</a:t>
            </a:r>
            <a:r>
              <a:rPr lang="ja-JP" altLang="en-US" sz="1400" dirty="0" smtClean="0"/>
              <a:t>原子力損害賠償の</a:t>
            </a:r>
            <a:r>
              <a:rPr lang="ja-JP" altLang="en-US" sz="1400" dirty="0"/>
              <a:t>公正</a:t>
            </a:r>
            <a:r>
              <a:rPr lang="ja-JP" altLang="en-US" sz="1400" dirty="0" smtClean="0"/>
              <a:t>で着実な実施</a:t>
            </a:r>
            <a:endParaRPr lang="en-US" altLang="ja-JP" sz="1400" dirty="0" smtClean="0"/>
          </a:p>
          <a:p>
            <a:r>
              <a:rPr kumimoji="1" lang="ja-JP" altLang="en-US" sz="1400" dirty="0" smtClean="0"/>
              <a:t>（</a:t>
            </a:r>
            <a:r>
              <a:rPr kumimoji="1" lang="en-US" altLang="ja-JP" sz="1400" dirty="0" smtClean="0"/>
              <a:t>2</a:t>
            </a:r>
            <a:r>
              <a:rPr lang="ja-JP" altLang="en-US" sz="1400" dirty="0"/>
              <a:t>）</a:t>
            </a:r>
            <a:r>
              <a:rPr lang="ja-JP" altLang="en-US" sz="1400" dirty="0" smtClean="0"/>
              <a:t>風評被害対策への対策強化、継続</a:t>
            </a:r>
            <a:endParaRPr kumimoji="1" lang="en-US" altLang="ja-JP" sz="1400" dirty="0" smtClean="0"/>
          </a:p>
          <a:p>
            <a:r>
              <a:rPr lang="ja-JP" altLang="en-US" sz="1400" dirty="0" smtClean="0"/>
              <a:t>（</a:t>
            </a:r>
            <a:r>
              <a:rPr lang="en-US" altLang="ja-JP" sz="1400" dirty="0" smtClean="0"/>
              <a:t>3</a:t>
            </a:r>
            <a:r>
              <a:rPr lang="ja-JP" altLang="en-US" sz="1400" dirty="0"/>
              <a:t>）</a:t>
            </a:r>
            <a:r>
              <a:rPr lang="ja-JP" altLang="en-US" sz="1400" dirty="0" smtClean="0"/>
              <a:t>除</a:t>
            </a:r>
            <a:r>
              <a:rPr lang="ja-JP" altLang="en-US" sz="1400" dirty="0"/>
              <a:t>染</a:t>
            </a:r>
            <a:r>
              <a:rPr lang="ja-JP" altLang="en-US" sz="1400" dirty="0" smtClean="0"/>
              <a:t>の早期実施と住民の健康管理の徹底</a:t>
            </a:r>
            <a:endParaRPr lang="en-US" altLang="ja-JP" sz="1400" dirty="0" smtClean="0"/>
          </a:p>
          <a:p>
            <a:r>
              <a:rPr kumimoji="1" lang="ja-JP" altLang="en-US" sz="1400" dirty="0" smtClean="0"/>
              <a:t>（</a:t>
            </a:r>
            <a:r>
              <a:rPr kumimoji="1" lang="en-US" altLang="ja-JP" sz="1400" dirty="0" smtClean="0"/>
              <a:t>4</a:t>
            </a:r>
            <a:r>
              <a:rPr lang="ja-JP" altLang="en-US" sz="1400" dirty="0"/>
              <a:t>）</a:t>
            </a:r>
            <a:r>
              <a:rPr lang="ja-JP" altLang="en-US" sz="1400" dirty="0" smtClean="0"/>
              <a:t>企業立地促進のための税制優遇など対策の拡充実施</a:t>
            </a:r>
            <a:endParaRPr kumimoji="1" lang="en-US" altLang="ja-JP" sz="1400" dirty="0" smtClean="0"/>
          </a:p>
        </p:txBody>
      </p:sp>
      <p:sp>
        <p:nvSpPr>
          <p:cNvPr id="59" name="正方形/長方形 58"/>
          <p:cNvSpPr/>
          <p:nvPr/>
        </p:nvSpPr>
        <p:spPr>
          <a:xfrm>
            <a:off x="55668" y="1200200"/>
            <a:ext cx="12621029" cy="648000"/>
          </a:xfrm>
          <a:prstGeom prst="rect">
            <a:avLst/>
          </a:prstGeom>
          <a:solidFill>
            <a:schemeClr val="accent5">
              <a:lumMod val="40000"/>
              <a:lumOff val="6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u="sng" dirty="0" smtClean="0">
                <a:solidFill>
                  <a:schemeClr val="tx1"/>
                </a:solidFill>
                <a:latin typeface="HGP創英角ｺﾞｼｯｸUB" pitchFamily="50" charset="-128"/>
                <a:ea typeface="HGP創英角ｺﾞｼｯｸUB" pitchFamily="50" charset="-128"/>
              </a:rPr>
              <a:t>＜福島の再生に向けて＞</a:t>
            </a:r>
            <a:endParaRPr lang="ja-JP" altLang="en-US" sz="1400" u="sng" dirty="0">
              <a:solidFill>
                <a:schemeClr val="tx1"/>
              </a:solidFill>
              <a:latin typeface="HGP創英角ｺﾞｼｯｸUB" pitchFamily="50" charset="-128"/>
              <a:ea typeface="HGP創英角ｺﾞｼｯｸUB" pitchFamily="50" charset="-128"/>
            </a:endParaRPr>
          </a:p>
          <a:p>
            <a:pPr>
              <a:lnSpc>
                <a:spcPts val="400"/>
              </a:lnSpc>
            </a:pPr>
            <a:endParaRPr lang="ja-JP" altLang="en-US" sz="1300" dirty="0">
              <a:solidFill>
                <a:schemeClr val="tx1"/>
              </a:solidFill>
            </a:endParaRPr>
          </a:p>
          <a:p>
            <a:pPr marL="177800" indent="-177800"/>
            <a:r>
              <a:rPr lang="ja-JP" altLang="en-US" sz="1300" dirty="0" smtClean="0">
                <a:solidFill>
                  <a:schemeClr val="tx1"/>
                </a:solidFill>
                <a:latin typeface="HGP明朝B" pitchFamily="18" charset="-128"/>
                <a:ea typeface="HGP明朝B" pitchFamily="18" charset="-128"/>
              </a:rPr>
              <a:t>○福島県では約</a:t>
            </a:r>
            <a:r>
              <a:rPr lang="en-US" altLang="ja-JP" sz="1300" dirty="0" smtClean="0">
                <a:solidFill>
                  <a:schemeClr val="tx1"/>
                </a:solidFill>
                <a:latin typeface="HGP明朝B" pitchFamily="18" charset="-128"/>
                <a:ea typeface="HGP明朝B" pitchFamily="18" charset="-128"/>
              </a:rPr>
              <a:t>15</a:t>
            </a:r>
            <a:r>
              <a:rPr lang="ja-JP" altLang="en-US" sz="1300" dirty="0" smtClean="0">
                <a:solidFill>
                  <a:schemeClr val="tx1"/>
                </a:solidFill>
                <a:latin typeface="HGP明朝B" pitchFamily="18" charset="-128"/>
                <a:ea typeface="HGP明朝B" pitchFamily="18" charset="-128"/>
              </a:rPr>
              <a:t>万人もの住民が故郷に帰ることができず、風評被害による農水産品への影響など、出口の見えない状況が続いている。</a:t>
            </a:r>
            <a:endParaRPr lang="en-US" altLang="ja-JP" sz="1300" dirty="0" smtClean="0">
              <a:solidFill>
                <a:schemeClr val="tx1"/>
              </a:solidFill>
              <a:latin typeface="HGP明朝B" pitchFamily="18" charset="-128"/>
              <a:ea typeface="HGP明朝B" pitchFamily="18" charset="-128"/>
            </a:endParaRPr>
          </a:p>
          <a:p>
            <a:pPr marL="177800" indent="-177800"/>
            <a:r>
              <a:rPr lang="ja-JP" altLang="en-US" sz="1300" dirty="0" smtClean="0">
                <a:solidFill>
                  <a:schemeClr val="tx1"/>
                </a:solidFill>
                <a:latin typeface="HGP明朝B" pitchFamily="18" charset="-128"/>
                <a:ea typeface="HGP明朝B" pitchFamily="18" charset="-128"/>
              </a:rPr>
              <a:t>○福島の再生に向け、原子力損害賠償の着実な実施、風評被害対策の強化、早急な除染の実施などを進めていく必要がある。</a:t>
            </a:r>
            <a:endParaRPr lang="ja-JP" altLang="en-US" sz="1300" dirty="0">
              <a:solidFill>
                <a:schemeClr val="tx1"/>
              </a:solidFill>
              <a:latin typeface="HGP明朝B" pitchFamily="18" charset="-128"/>
              <a:ea typeface="HGP明朝B" pitchFamily="18" charset="-128"/>
            </a:endParaRPr>
          </a:p>
        </p:txBody>
      </p:sp>
      <p:sp>
        <p:nvSpPr>
          <p:cNvPr id="60" name="正方形/長方形 59"/>
          <p:cNvSpPr/>
          <p:nvPr/>
        </p:nvSpPr>
        <p:spPr>
          <a:xfrm>
            <a:off x="18834" y="447419"/>
            <a:ext cx="12655076" cy="684000"/>
          </a:xfrm>
          <a:prstGeom prst="rect">
            <a:avLst/>
          </a:prstGeom>
          <a:solidFill>
            <a:schemeClr val="accent5">
              <a:lumMod val="40000"/>
              <a:lumOff val="6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u="sng" dirty="0" smtClean="0">
                <a:solidFill>
                  <a:schemeClr val="tx1"/>
                </a:solidFill>
                <a:latin typeface="HGP創英角ｺﾞｼｯｸUB" pitchFamily="50" charset="-128"/>
                <a:ea typeface="HGP創英角ｺﾞｼｯｸUB" pitchFamily="50" charset="-128"/>
              </a:rPr>
              <a:t>＜「復旧」から本格的な「復興」へ＞</a:t>
            </a:r>
            <a:endParaRPr lang="ja-JP" altLang="en-US" sz="1400" u="sng" dirty="0">
              <a:solidFill>
                <a:schemeClr val="tx1"/>
              </a:solidFill>
              <a:latin typeface="HGP創英角ｺﾞｼｯｸUB" pitchFamily="50" charset="-128"/>
              <a:ea typeface="HGP創英角ｺﾞｼｯｸUB" pitchFamily="50" charset="-128"/>
            </a:endParaRPr>
          </a:p>
          <a:p>
            <a:pPr>
              <a:lnSpc>
                <a:spcPts val="400"/>
              </a:lnSpc>
            </a:pPr>
            <a:endParaRPr lang="en-US" altLang="ja-JP" sz="800" dirty="0" smtClean="0">
              <a:solidFill>
                <a:schemeClr val="tx1"/>
              </a:solidFill>
            </a:endParaRPr>
          </a:p>
          <a:p>
            <a:r>
              <a:rPr lang="ja-JP" altLang="en-US" sz="1300" dirty="0" smtClean="0">
                <a:solidFill>
                  <a:schemeClr val="tx1"/>
                </a:solidFill>
                <a:latin typeface="HGP明朝B" pitchFamily="18" charset="-128"/>
                <a:ea typeface="HGP明朝B" pitchFamily="18" charset="-128"/>
              </a:rPr>
              <a:t>○復興は依然として遅れているが、少しずつ被災</a:t>
            </a:r>
            <a:r>
              <a:rPr lang="ja-JP" altLang="en-US" sz="1300" dirty="0">
                <a:solidFill>
                  <a:schemeClr val="tx1"/>
                </a:solidFill>
                <a:latin typeface="HGP明朝B" pitchFamily="18" charset="-128"/>
                <a:ea typeface="HGP明朝B" pitchFamily="18" charset="-128"/>
              </a:rPr>
              <a:t>企業が事業</a:t>
            </a:r>
            <a:r>
              <a:rPr lang="ja-JP" altLang="en-US" sz="1300" dirty="0" smtClean="0">
                <a:solidFill>
                  <a:schemeClr val="tx1"/>
                </a:solidFill>
                <a:latin typeface="HGP明朝B" pitchFamily="18" charset="-128"/>
                <a:ea typeface="HGP明朝B" pitchFamily="18" charset="-128"/>
              </a:rPr>
              <a:t>再開を果たし、復興に向けようやく希望の光が見えはじめてきた。</a:t>
            </a:r>
          </a:p>
          <a:p>
            <a:r>
              <a:rPr lang="ja-JP" altLang="en-US" sz="1300" dirty="0" smtClean="0">
                <a:solidFill>
                  <a:schemeClr val="tx1"/>
                </a:solidFill>
                <a:latin typeface="HGP明朝B" pitchFamily="18" charset="-128"/>
                <a:ea typeface="HGP明朝B" pitchFamily="18" charset="-128"/>
              </a:rPr>
              <a:t>○一方で、労働力不足やコスト・手続増など新たな問題が生じており、復興という段階に則した制度整備、改善を図り、復興を加速化させる国の支援が必要である。</a:t>
            </a:r>
            <a:endParaRPr kumimoji="1" lang="ja-JP" altLang="en-US" sz="1300" dirty="0" smtClean="0">
              <a:solidFill>
                <a:schemeClr val="tx1"/>
              </a:solidFill>
            </a:endParaRPr>
          </a:p>
        </p:txBody>
      </p:sp>
      <p:pic>
        <p:nvPicPr>
          <p:cNvPr id="1026" name="Picture 2" descr="C:\Users\Chiba_Masataka\Desktop\WS000069.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096" y="7912653"/>
            <a:ext cx="4259959" cy="979301"/>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64461" y="8891954"/>
            <a:ext cx="4076099" cy="253916"/>
          </a:xfrm>
          <a:prstGeom prst="rect">
            <a:avLst/>
          </a:prstGeom>
          <a:noFill/>
        </p:spPr>
        <p:txBody>
          <a:bodyPr wrap="square" rtlCol="0">
            <a:spAutoFit/>
          </a:bodyPr>
          <a:lstStyle/>
          <a:p>
            <a:r>
              <a:rPr lang="en-US" altLang="ja-JP" sz="1050" dirty="0" smtClean="0"/>
              <a:t>【</a:t>
            </a:r>
            <a:r>
              <a:rPr lang="ja-JP" altLang="en-US" sz="1050" dirty="0" smtClean="0"/>
              <a:t>原町商工会議所会員企業の売上高の状況</a:t>
            </a:r>
            <a:r>
              <a:rPr lang="en-US" altLang="ja-JP" sz="1050" dirty="0" smtClean="0"/>
              <a:t>】</a:t>
            </a:r>
            <a:r>
              <a:rPr lang="ja-JP" altLang="en-US" sz="1050" dirty="0" smtClean="0"/>
              <a:t>（平成</a:t>
            </a:r>
            <a:r>
              <a:rPr lang="en-US" altLang="ja-JP" sz="1050" dirty="0" smtClean="0"/>
              <a:t>22</a:t>
            </a:r>
            <a:r>
              <a:rPr lang="ja-JP" altLang="en-US" sz="1050" dirty="0" smtClean="0"/>
              <a:t>年</a:t>
            </a:r>
            <a:r>
              <a:rPr lang="en-US" altLang="ja-JP" sz="1050" dirty="0" smtClean="0"/>
              <a:t>9</a:t>
            </a:r>
            <a:r>
              <a:rPr lang="ja-JP" altLang="en-US" sz="1050" dirty="0" smtClean="0"/>
              <a:t>月＝</a:t>
            </a:r>
            <a:r>
              <a:rPr lang="en-US" altLang="ja-JP" sz="1050" dirty="0" smtClean="0"/>
              <a:t>100</a:t>
            </a:r>
            <a:r>
              <a:rPr lang="ja-JP" altLang="en-US" sz="1050" dirty="0" smtClean="0"/>
              <a:t>）</a:t>
            </a:r>
            <a:endParaRPr kumimoji="1" lang="ja-JP" altLang="en-US" sz="1050" dirty="0"/>
          </a:p>
        </p:txBody>
      </p:sp>
    </p:spTree>
    <p:extLst>
      <p:ext uri="{BB962C8B-B14F-4D97-AF65-F5344CB8AC3E}">
        <p14:creationId xmlns:p14="http://schemas.microsoft.com/office/powerpoint/2010/main" val="31681577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20057</TotalTime>
  <Words>612</Words>
  <Application>Microsoft Office PowerPoint</Application>
  <PresentationFormat>A3 297x420 mm</PresentationFormat>
  <Paragraphs>71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Yamauchi_Kiyoyuki@jcci.or.jp</dc:creator>
  <cp:lastModifiedBy>Chiba_Masataka@jcci.or.jp</cp:lastModifiedBy>
  <cp:revision>1286</cp:revision>
  <cp:lastPrinted>2013-03-19T12:09:48Z</cp:lastPrinted>
  <dcterms:created xsi:type="dcterms:W3CDTF">2012-05-15T03:23:22Z</dcterms:created>
  <dcterms:modified xsi:type="dcterms:W3CDTF">2013-03-19T12:09:51Z</dcterms:modified>
</cp:coreProperties>
</file>